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3" r:id="rId4"/>
  </p:sldMasterIdLst>
  <p:notesMasterIdLst>
    <p:notesMasterId r:id="rId16"/>
  </p:notesMasterIdLst>
  <p:sldIdLst>
    <p:sldId id="256" r:id="rId5"/>
    <p:sldId id="258" r:id="rId6"/>
    <p:sldId id="305" r:id="rId7"/>
    <p:sldId id="307" r:id="rId8"/>
    <p:sldId id="316" r:id="rId9"/>
    <p:sldId id="309" r:id="rId10"/>
    <p:sldId id="306" r:id="rId11"/>
    <p:sldId id="312" r:id="rId12"/>
    <p:sldId id="315" r:id="rId13"/>
    <p:sldId id="281" r:id="rId14"/>
    <p:sldId id="317" r:id="rId15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Montserrat" panose="00000500000000000000" pitchFamily="2" charset="0"/>
      <p:regular r:id="rId21"/>
      <p:bold r:id="rId22"/>
      <p:italic r:id="rId23"/>
      <p:boldItalic r:id="rId24"/>
    </p:embeddedFont>
    <p:embeddedFont>
      <p:font typeface="Montserrat ExtraBold" panose="00000900000000000000" pitchFamily="2" charset="0"/>
      <p:bold r:id="rId25"/>
      <p:boldItalic r:id="rId26"/>
    </p:embeddedFont>
    <p:embeddedFont>
      <p:font typeface="Montserrat Medium" panose="00000600000000000000" pitchFamily="2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DBF6"/>
    <a:srgbClr val="FFAB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3E7B1-4C74-4A05-9DE1-5FBF43A479B4}" v="2529" dt="2022-10-10T23:38:23.218"/>
  </p1510:revLst>
</p1510:revInfo>
</file>

<file path=ppt/tableStyles.xml><?xml version="1.0" encoding="utf-8"?>
<a:tblStyleLst xmlns:a="http://schemas.openxmlformats.org/drawingml/2006/main" def="{3965D87D-68CD-465A-AFF7-D1850568D874}">
  <a:tblStyle styleId="{3965D87D-68CD-465A-AFF7-D1850568D87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4" d="100"/>
          <a:sy n="64" d="100"/>
        </p:scale>
        <p:origin x="201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" Type="http://schemas.openxmlformats.org/officeDocument/2006/relationships/customXml" Target="../customXml/item3.xml"/><Relationship Id="rId21" Type="http://schemas.openxmlformats.org/officeDocument/2006/relationships/font" Target="fonts/font5.fntdata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8.fntdata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10" Type="http://schemas.openxmlformats.org/officeDocument/2006/relationships/slide" Target="slides/slide6.xml"/><Relationship Id="rId19" Type="http://schemas.openxmlformats.org/officeDocument/2006/relationships/font" Target="fonts/font3.fntdata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GB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8.9821044818313656E-2"/>
          <c:y val="0.12730060268565188"/>
          <c:w val="0.95070243733572257"/>
          <c:h val="0.50183579988423532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Folha1!$B$1</c:f>
              <c:strCache>
                <c:ptCount val="1"/>
                <c:pt idx="0">
                  <c:v>Série 1</c:v>
                </c:pt>
              </c:strCache>
            </c:strRef>
          </c:tx>
          <c:spPr>
            <a:solidFill>
              <a:srgbClr val="6ADBF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Folha1!$A$2:$A$5</c:f>
              <c:strCache>
                <c:ptCount val="4"/>
                <c:pt idx="0">
                  <c:v>Sistema de troca de pontos</c:v>
                </c:pt>
                <c:pt idx="1">
                  <c:v>Beneficia apenas fornecedor</c:v>
                </c:pt>
                <c:pt idx="2">
                  <c:v>Não existe perda ou ganho de pontos</c:v>
                </c:pt>
                <c:pt idx="3">
                  <c:v>Não gostaria de requisitar apontamentos adicionais</c:v>
                </c:pt>
              </c:strCache>
            </c:strRef>
          </c:cat>
          <c:val>
            <c:numRef>
              <c:f>Folha1!$B$2:$B$5</c:f>
              <c:numCache>
                <c:formatCode>0.00%</c:formatCode>
                <c:ptCount val="4"/>
                <c:pt idx="0">
                  <c:v>0.441</c:v>
                </c:pt>
                <c:pt idx="1">
                  <c:v>0.20599999999999999</c:v>
                </c:pt>
                <c:pt idx="2">
                  <c:v>0.32400000000000001</c:v>
                </c:pt>
                <c:pt idx="3">
                  <c:v>2.9000000000000001E-2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D8-4388-9C66-1DADA3173AD1}"/>
            </c:ext>
          </c:extLst>
        </c:ser>
        <c:ser>
          <c:idx val="1"/>
          <c:order val="1"/>
          <c:tx>
            <c:strRef>
              <c:f>Folha1!$C$1</c:f>
              <c:strCache>
                <c:ptCount val="1"/>
                <c:pt idx="0">
                  <c:v>Column1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Folha1!$A$2:$A$5</c:f>
              <c:strCache>
                <c:ptCount val="4"/>
                <c:pt idx="0">
                  <c:v>Sistema de troca de pontos</c:v>
                </c:pt>
                <c:pt idx="1">
                  <c:v>Beneficia apenas fornecedor</c:v>
                </c:pt>
                <c:pt idx="2">
                  <c:v>Não existe perda ou ganho de pontos</c:v>
                </c:pt>
                <c:pt idx="3">
                  <c:v>Não gostaria de requisitar apontamentos adicionais</c:v>
                </c:pt>
              </c:strCache>
            </c:strRef>
          </c:cat>
          <c:val>
            <c:numRef>
              <c:f>Folha1!$C$2:$C$5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F7D8-4388-9C66-1DADA3173AD1}"/>
            </c:ext>
          </c:extLst>
        </c:ser>
        <c:ser>
          <c:idx val="2"/>
          <c:order val="2"/>
          <c:tx>
            <c:strRef>
              <c:f>Folha1!$D$1</c:f>
              <c:strCache>
                <c:ptCount val="1"/>
                <c:pt idx="0">
                  <c:v>Column2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tint val="65000"/>
                    <a:tint val="100000"/>
                    <a:shade val="100000"/>
                    <a:satMod val="130000"/>
                  </a:schemeClr>
                </a:gs>
                <a:gs pos="100000">
                  <a:schemeClr val="accent1">
                    <a:tint val="65000"/>
                    <a:tint val="50000"/>
                    <a:shade val="100000"/>
                    <a:satMod val="350000"/>
                  </a:schemeClr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  <a:scene3d>
              <a:camera prst="orthographicFront">
                <a:rot lat="0" lon="0" rev="0"/>
              </a:camera>
              <a:lightRig rig="threePt" dir="t">
                <a:rot lat="0" lon="0" rev="1200000"/>
              </a:lightRig>
            </a:scene3d>
            <a:sp3d>
              <a:bevelT w="63500" h="25400"/>
            </a:sp3d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PT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Folha1!$A$2:$A$5</c:f>
              <c:strCache>
                <c:ptCount val="4"/>
                <c:pt idx="0">
                  <c:v>Sistema de troca de pontos</c:v>
                </c:pt>
                <c:pt idx="1">
                  <c:v>Beneficia apenas fornecedor</c:v>
                </c:pt>
                <c:pt idx="2">
                  <c:v>Não existe perda ou ganho de pontos</c:v>
                </c:pt>
                <c:pt idx="3">
                  <c:v>Não gostaria de requisitar apontamentos adicionais</c:v>
                </c:pt>
              </c:strCache>
            </c:strRef>
          </c:cat>
          <c:val>
            <c:numRef>
              <c:f>Folha1!$D$2:$D$5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F7D8-4388-9C66-1DADA3173AD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50"/>
        <c:axId val="2013494735"/>
        <c:axId val="2013497647"/>
      </c:barChart>
      <c:catAx>
        <c:axId val="201349473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rgbClr val="FFAB40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bg1"/>
                </a:solidFill>
                <a:latin typeface="Montserrat" panose="00000500000000000000" pitchFamily="2" charset="0"/>
                <a:ea typeface="+mn-ea"/>
                <a:cs typeface="+mn-cs"/>
              </a:defRPr>
            </a:pPr>
            <a:endParaRPr lang="pt-PT"/>
          </a:p>
        </c:txPr>
        <c:crossAx val="2013497647"/>
        <c:crosses val="autoZero"/>
        <c:auto val="1"/>
        <c:lblAlgn val="ctr"/>
        <c:lblOffset val="100"/>
        <c:noMultiLvlLbl val="0"/>
      </c:catAx>
      <c:valAx>
        <c:axId val="2013497647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rgbClr val="FFAB40"/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pt-PT"/>
          </a:p>
        </c:txPr>
        <c:crossAx val="20134947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PT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34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f9262ee2f_0_262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f9262ee2f_0_262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f9262ee2f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f9262ee2f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84881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ção da Imagem do Diapositivo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Posição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803882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16912597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4" name="Google Shape;2094;g7f9262ee2f_0_263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5" name="Google Shape;2095;g7f9262ee2f_0_263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2175900" y="1950100"/>
            <a:ext cx="47922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4200" y="3704650"/>
            <a:ext cx="50556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1">
  <p:cSld name="TITLE_1_1_2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8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50436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4" name="Google Shape;124;p28"/>
          <p:cNvSpPr txBox="1">
            <a:spLocks noGrp="1"/>
          </p:cNvSpPr>
          <p:nvPr>
            <p:ph type="title" idx="2"/>
          </p:nvPr>
        </p:nvSpPr>
        <p:spPr>
          <a:xfrm>
            <a:off x="1338238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5" name="Google Shape;125;p28"/>
          <p:cNvSpPr txBox="1">
            <a:spLocks noGrp="1"/>
          </p:cNvSpPr>
          <p:nvPr>
            <p:ph type="subTitle" idx="1"/>
          </p:nvPr>
        </p:nvSpPr>
        <p:spPr>
          <a:xfrm>
            <a:off x="1338238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Google Shape;126;p28"/>
          <p:cNvSpPr txBox="1">
            <a:spLocks noGrp="1"/>
          </p:cNvSpPr>
          <p:nvPr>
            <p:ph type="title" idx="3"/>
          </p:nvPr>
        </p:nvSpPr>
        <p:spPr>
          <a:xfrm>
            <a:off x="1338238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7" name="Google Shape;127;p28"/>
          <p:cNvSpPr txBox="1">
            <a:spLocks noGrp="1"/>
          </p:cNvSpPr>
          <p:nvPr>
            <p:ph type="subTitle" idx="4"/>
          </p:nvPr>
        </p:nvSpPr>
        <p:spPr>
          <a:xfrm>
            <a:off x="1338238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28"/>
          <p:cNvSpPr txBox="1">
            <a:spLocks noGrp="1"/>
          </p:cNvSpPr>
          <p:nvPr>
            <p:ph type="title" idx="5"/>
          </p:nvPr>
        </p:nvSpPr>
        <p:spPr>
          <a:xfrm>
            <a:off x="5078163" y="2359825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9" name="Google Shape;129;p28"/>
          <p:cNvSpPr txBox="1">
            <a:spLocks noGrp="1"/>
          </p:cNvSpPr>
          <p:nvPr>
            <p:ph type="subTitle" idx="6"/>
          </p:nvPr>
        </p:nvSpPr>
        <p:spPr>
          <a:xfrm>
            <a:off x="5078163" y="1713051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0" name="Google Shape;130;p28"/>
          <p:cNvSpPr txBox="1">
            <a:spLocks noGrp="1"/>
          </p:cNvSpPr>
          <p:nvPr>
            <p:ph type="title" idx="7"/>
          </p:nvPr>
        </p:nvSpPr>
        <p:spPr>
          <a:xfrm>
            <a:off x="5078163" y="3988950"/>
            <a:ext cx="2727600" cy="3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31" name="Google Shape;131;p28"/>
          <p:cNvSpPr txBox="1">
            <a:spLocks noGrp="1"/>
          </p:cNvSpPr>
          <p:nvPr>
            <p:ph type="subTitle" idx="8"/>
          </p:nvPr>
        </p:nvSpPr>
        <p:spPr>
          <a:xfrm>
            <a:off x="5078163" y="3342176"/>
            <a:ext cx="2727600" cy="60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">
  <p:cSld name="SECTION_HEADER_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2"/>
          <p:cNvSpPr txBox="1">
            <a:spLocks noGrp="1"/>
          </p:cNvSpPr>
          <p:nvPr>
            <p:ph type="title"/>
          </p:nvPr>
        </p:nvSpPr>
        <p:spPr>
          <a:xfrm>
            <a:off x="2062800" y="2442050"/>
            <a:ext cx="5018400" cy="598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3" name="Google Shape;143;p32"/>
          <p:cNvSpPr txBox="1">
            <a:spLocks noGrp="1"/>
          </p:cNvSpPr>
          <p:nvPr>
            <p:ph type="subTitle" idx="1"/>
          </p:nvPr>
        </p:nvSpPr>
        <p:spPr>
          <a:xfrm>
            <a:off x="2896500" y="3391325"/>
            <a:ext cx="3351000" cy="119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list">
  <p:cSld name="TITLE_AND_TWO_COLUMNS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3" name="Google Shape;153;p35"/>
          <p:cNvSpPr txBox="1">
            <a:spLocks noGrp="1"/>
          </p:cNvSpPr>
          <p:nvPr>
            <p:ph type="body" idx="1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4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49464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938500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5037525" y="1659275"/>
            <a:ext cx="3186900" cy="276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7"/>
          <p:cNvSpPr txBox="1">
            <a:spLocks noGrp="1"/>
          </p:cNvSpPr>
          <p:nvPr>
            <p:ph type="title"/>
          </p:nvPr>
        </p:nvSpPr>
        <p:spPr>
          <a:xfrm>
            <a:off x="5337175" y="129712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7"/>
          <p:cNvSpPr txBox="1">
            <a:spLocks noGrp="1"/>
          </p:cNvSpPr>
          <p:nvPr>
            <p:ph type="body" idx="1"/>
          </p:nvPr>
        </p:nvSpPr>
        <p:spPr>
          <a:xfrm>
            <a:off x="5337175" y="2593875"/>
            <a:ext cx="2837400" cy="125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2pPr>
            <a:lvl3pPr marL="1371600" lvl="2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3pPr>
            <a:lvl4pPr marL="1828800" lvl="3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4pPr>
            <a:lvl5pPr marL="2286000" lvl="4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5pPr>
            <a:lvl6pPr marL="2743200" lvl="5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6pPr>
            <a:lvl7pPr marL="3200400" lvl="6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●"/>
              <a:defRPr sz="1600">
                <a:solidFill>
                  <a:schemeClr val="lt1"/>
                </a:solidFill>
              </a:defRPr>
            </a:lvl7pPr>
            <a:lvl8pPr marL="3657600" lvl="7" indent="-330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600"/>
              <a:buChar char="○"/>
              <a:defRPr sz="1600">
                <a:solidFill>
                  <a:schemeClr val="lt1"/>
                </a:solidFill>
              </a:defRPr>
            </a:lvl8pPr>
            <a:lvl9pPr marL="4114800" lvl="8" indent="-3302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600"/>
              <a:buChar char="■"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SECTION_TITLE_AND_DESCRIPTION_1_1_3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4"/>
          <p:cNvSpPr txBox="1">
            <a:spLocks noGrp="1"/>
          </p:cNvSpPr>
          <p:nvPr>
            <p:ph type="title"/>
          </p:nvPr>
        </p:nvSpPr>
        <p:spPr>
          <a:xfrm>
            <a:off x="353849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14"/>
          <p:cNvSpPr txBox="1">
            <a:spLocks noGrp="1"/>
          </p:cNvSpPr>
          <p:nvPr>
            <p:ph type="subTitle" idx="1"/>
          </p:nvPr>
        </p:nvSpPr>
        <p:spPr>
          <a:xfrm>
            <a:off x="353849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14"/>
          <p:cNvSpPr txBox="1">
            <a:spLocks noGrp="1"/>
          </p:cNvSpPr>
          <p:nvPr>
            <p:ph type="title" idx="2"/>
          </p:nvPr>
        </p:nvSpPr>
        <p:spPr>
          <a:xfrm>
            <a:off x="6028553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14"/>
          <p:cNvSpPr txBox="1">
            <a:spLocks noGrp="1"/>
          </p:cNvSpPr>
          <p:nvPr>
            <p:ph type="subTitle" idx="3"/>
          </p:nvPr>
        </p:nvSpPr>
        <p:spPr>
          <a:xfrm>
            <a:off x="6028553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14"/>
          <p:cNvSpPr txBox="1">
            <a:spLocks noGrp="1"/>
          </p:cNvSpPr>
          <p:nvPr>
            <p:ph type="title" idx="4"/>
          </p:nvPr>
        </p:nvSpPr>
        <p:spPr>
          <a:xfrm>
            <a:off x="1048447" y="26155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14"/>
          <p:cNvSpPr txBox="1">
            <a:spLocks noGrp="1"/>
          </p:cNvSpPr>
          <p:nvPr>
            <p:ph type="subTitle" idx="5"/>
          </p:nvPr>
        </p:nvSpPr>
        <p:spPr>
          <a:xfrm>
            <a:off x="1048447" y="31480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14"/>
          <p:cNvSpPr txBox="1">
            <a:spLocks noGrp="1"/>
          </p:cNvSpPr>
          <p:nvPr>
            <p:ph type="title" idx="6" hasCustomPrompt="1"/>
          </p:nvPr>
        </p:nvSpPr>
        <p:spPr>
          <a:xfrm>
            <a:off x="10484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4"/>
          <p:cNvSpPr txBox="1">
            <a:spLocks noGrp="1"/>
          </p:cNvSpPr>
          <p:nvPr>
            <p:ph type="title" idx="7" hasCustomPrompt="1"/>
          </p:nvPr>
        </p:nvSpPr>
        <p:spPr>
          <a:xfrm>
            <a:off x="353850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14"/>
          <p:cNvSpPr txBox="1">
            <a:spLocks noGrp="1"/>
          </p:cNvSpPr>
          <p:nvPr>
            <p:ph type="title" idx="8" hasCustomPrompt="1"/>
          </p:nvPr>
        </p:nvSpPr>
        <p:spPr>
          <a:xfrm>
            <a:off x="6028550" y="1770700"/>
            <a:ext cx="2067000" cy="723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SECTION_TITLE_AND_DESCRIPTION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8"/>
          <p:cNvSpPr txBox="1">
            <a:spLocks noGrp="1"/>
          </p:cNvSpPr>
          <p:nvPr>
            <p:ph type="title"/>
          </p:nvPr>
        </p:nvSpPr>
        <p:spPr>
          <a:xfrm>
            <a:off x="353849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18"/>
          <p:cNvSpPr txBox="1">
            <a:spLocks noGrp="1"/>
          </p:cNvSpPr>
          <p:nvPr>
            <p:ph type="subTitle" idx="1"/>
          </p:nvPr>
        </p:nvSpPr>
        <p:spPr>
          <a:xfrm>
            <a:off x="353849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9" name="Google Shape;69;p18"/>
          <p:cNvSpPr txBox="1">
            <a:spLocks noGrp="1"/>
          </p:cNvSpPr>
          <p:nvPr>
            <p:ph type="title" idx="2"/>
          </p:nvPr>
        </p:nvSpPr>
        <p:spPr>
          <a:xfrm>
            <a:off x="6028553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0" name="Google Shape;70;p18"/>
          <p:cNvSpPr txBox="1">
            <a:spLocks noGrp="1"/>
          </p:cNvSpPr>
          <p:nvPr>
            <p:ph type="subTitle" idx="3"/>
          </p:nvPr>
        </p:nvSpPr>
        <p:spPr>
          <a:xfrm>
            <a:off x="6028553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8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title" idx="5"/>
          </p:nvPr>
        </p:nvSpPr>
        <p:spPr>
          <a:xfrm>
            <a:off x="1048447" y="276797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3" name="Google Shape;73;p18"/>
          <p:cNvSpPr txBox="1">
            <a:spLocks noGrp="1"/>
          </p:cNvSpPr>
          <p:nvPr>
            <p:ph type="subTitle" idx="6"/>
          </p:nvPr>
        </p:nvSpPr>
        <p:spPr>
          <a:xfrm>
            <a:off x="1048447" y="3452875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ext">
  <p:cSld name="TITLE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9"/>
          <p:cNvSpPr txBox="1">
            <a:spLocks noGrp="1"/>
          </p:cNvSpPr>
          <p:nvPr>
            <p:ph type="ctrTitle"/>
          </p:nvPr>
        </p:nvSpPr>
        <p:spPr>
          <a:xfrm>
            <a:off x="1273500" y="1369000"/>
            <a:ext cx="6597000" cy="2109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9"/>
          <p:cNvSpPr txBox="1">
            <a:spLocks noGrp="1"/>
          </p:cNvSpPr>
          <p:nvPr>
            <p:ph type="subTitle" idx="1"/>
          </p:nvPr>
        </p:nvSpPr>
        <p:spPr>
          <a:xfrm>
            <a:off x="2481900" y="2519525"/>
            <a:ext cx="4180200" cy="46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 ">
  <p:cSld name="SECTION_TITLE_AND_DESCRIPTION_1_1_1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7"/>
          <p:cNvSpPr txBox="1">
            <a:spLocks noGrp="1"/>
          </p:cNvSpPr>
          <p:nvPr>
            <p:ph type="title"/>
          </p:nvPr>
        </p:nvSpPr>
        <p:spPr>
          <a:xfrm>
            <a:off x="353849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0" name="Google Shape;110;p27"/>
          <p:cNvSpPr txBox="1">
            <a:spLocks noGrp="1"/>
          </p:cNvSpPr>
          <p:nvPr>
            <p:ph type="subTitle" idx="1"/>
          </p:nvPr>
        </p:nvSpPr>
        <p:spPr>
          <a:xfrm>
            <a:off x="3538498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1" name="Google Shape;111;p27"/>
          <p:cNvSpPr txBox="1">
            <a:spLocks noGrp="1"/>
          </p:cNvSpPr>
          <p:nvPr>
            <p:ph type="title" idx="2"/>
          </p:nvPr>
        </p:nvSpPr>
        <p:spPr>
          <a:xfrm>
            <a:off x="6028553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2" name="Google Shape;112;p27"/>
          <p:cNvSpPr txBox="1">
            <a:spLocks noGrp="1"/>
          </p:cNvSpPr>
          <p:nvPr>
            <p:ph type="subTitle" idx="3"/>
          </p:nvPr>
        </p:nvSpPr>
        <p:spPr>
          <a:xfrm>
            <a:off x="6028552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3" name="Google Shape;113;p27"/>
          <p:cNvSpPr txBox="1">
            <a:spLocks noGrp="1"/>
          </p:cNvSpPr>
          <p:nvPr>
            <p:ph type="title" idx="4"/>
          </p:nvPr>
        </p:nvSpPr>
        <p:spPr>
          <a:xfrm>
            <a:off x="938500" y="445025"/>
            <a:ext cx="4629300" cy="94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None/>
              <a:defRPr sz="2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4" name="Google Shape;114;p27"/>
          <p:cNvSpPr txBox="1">
            <a:spLocks noGrp="1"/>
          </p:cNvSpPr>
          <p:nvPr>
            <p:ph type="title" idx="5"/>
          </p:nvPr>
        </p:nvSpPr>
        <p:spPr>
          <a:xfrm>
            <a:off x="1048447" y="181854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5" name="Google Shape;115;p27"/>
          <p:cNvSpPr txBox="1">
            <a:spLocks noGrp="1"/>
          </p:cNvSpPr>
          <p:nvPr>
            <p:ph type="subTitle" idx="6"/>
          </p:nvPr>
        </p:nvSpPr>
        <p:spPr>
          <a:xfrm>
            <a:off x="1048450" y="2324765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27"/>
          <p:cNvSpPr txBox="1">
            <a:spLocks noGrp="1"/>
          </p:cNvSpPr>
          <p:nvPr>
            <p:ph type="title" idx="7"/>
          </p:nvPr>
        </p:nvSpPr>
        <p:spPr>
          <a:xfrm>
            <a:off x="353849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27"/>
          <p:cNvSpPr txBox="1">
            <a:spLocks noGrp="1"/>
          </p:cNvSpPr>
          <p:nvPr>
            <p:ph type="subTitle" idx="8"/>
          </p:nvPr>
        </p:nvSpPr>
        <p:spPr>
          <a:xfrm>
            <a:off x="3538498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title" idx="9"/>
          </p:nvPr>
        </p:nvSpPr>
        <p:spPr>
          <a:xfrm>
            <a:off x="6028553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ubTitle" idx="13"/>
          </p:nvPr>
        </p:nvSpPr>
        <p:spPr>
          <a:xfrm>
            <a:off x="6028552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0" name="Google Shape;120;p27"/>
          <p:cNvSpPr txBox="1">
            <a:spLocks noGrp="1"/>
          </p:cNvSpPr>
          <p:nvPr>
            <p:ph type="title" idx="14"/>
          </p:nvPr>
        </p:nvSpPr>
        <p:spPr>
          <a:xfrm>
            <a:off x="1048447" y="3325035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1" name="Google Shape;121;p27"/>
          <p:cNvSpPr txBox="1">
            <a:spLocks noGrp="1"/>
          </p:cNvSpPr>
          <p:nvPr>
            <p:ph type="subTitle" idx="15"/>
          </p:nvPr>
        </p:nvSpPr>
        <p:spPr>
          <a:xfrm>
            <a:off x="1048450" y="3831259"/>
            <a:ext cx="2067000" cy="64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Char char="●"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●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Montserrat"/>
              <a:buChar char="○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Montserrat"/>
              <a:buChar char="■"/>
              <a:defRPr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3" r:id="rId4"/>
    <p:sldLayoutId id="2147483658" r:id="rId5"/>
    <p:sldLayoutId id="2147483660" r:id="rId6"/>
    <p:sldLayoutId id="2147483664" r:id="rId7"/>
    <p:sldLayoutId id="2147483665" r:id="rId8"/>
    <p:sldLayoutId id="2147483673" r:id="rId9"/>
    <p:sldLayoutId id="2147483674" r:id="rId10"/>
    <p:sldLayoutId id="2147483678" r:id="rId11"/>
    <p:sldLayoutId id="214748368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38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  <a:effectLst>
            <a:outerShdw blurRad="142875" dist="19050" dir="87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NoteGram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19BC812-FA5E-A169-0A51-A55A50F0A2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4200" y="2541101"/>
            <a:ext cx="5055600" cy="464700"/>
          </a:xfrm>
        </p:spPr>
        <p:txBody>
          <a:bodyPr/>
          <a:lstStyle/>
          <a:p>
            <a:r>
              <a:rPr lang="pt-PT" dirty="0" err="1"/>
              <a:t>User</a:t>
            </a:r>
            <a:r>
              <a:rPr lang="pt-PT" dirty="0"/>
              <a:t> </a:t>
            </a:r>
            <a:r>
              <a:rPr lang="pt-PT" dirty="0" err="1"/>
              <a:t>Report</a:t>
            </a:r>
            <a:r>
              <a:rPr lang="pt-PT" dirty="0"/>
              <a:t> </a:t>
            </a:r>
            <a:r>
              <a:rPr lang="pt-PT" dirty="0" err="1"/>
              <a:t>and</a:t>
            </a:r>
            <a:r>
              <a:rPr lang="pt-PT" dirty="0"/>
              <a:t> </a:t>
            </a:r>
            <a:r>
              <a:rPr lang="pt-PT" dirty="0" err="1"/>
              <a:t>Task</a:t>
            </a:r>
            <a:r>
              <a:rPr lang="pt-PT" dirty="0"/>
              <a:t> </a:t>
            </a:r>
            <a:r>
              <a:rPr lang="pt-PT" dirty="0" err="1"/>
              <a:t>Analysis</a:t>
            </a:r>
            <a:endParaRPr lang="pt-PT" dirty="0"/>
          </a:p>
        </p:txBody>
      </p:sp>
      <p:sp>
        <p:nvSpPr>
          <p:cNvPr id="164" name="Google Shape;164;p38"/>
          <p:cNvSpPr txBox="1">
            <a:spLocks noGrp="1"/>
          </p:cNvSpPr>
          <p:nvPr>
            <p:ph type="ctrTitle" idx="4294967295"/>
          </p:nvPr>
        </p:nvSpPr>
        <p:spPr>
          <a:xfrm>
            <a:off x="6871199" y="4204856"/>
            <a:ext cx="1940291" cy="367146"/>
          </a:xfrm>
          <a:prstGeom prst="rect">
            <a:avLst/>
          </a:prstGeom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" sz="1400" b="0" dirty="0">
                <a:latin typeface="Montserrat "/>
                <a:ea typeface="Montserrat ExtraLight"/>
                <a:cs typeface="Montserrat ExtraLight"/>
              </a:rPr>
              <a:t>Turma 5 – Grupo 2</a:t>
            </a:r>
          </a:p>
        </p:txBody>
      </p:sp>
      <p:cxnSp>
        <p:nvCxnSpPr>
          <p:cNvPr id="165" name="Google Shape;165;p38"/>
          <p:cNvCxnSpPr/>
          <p:nvPr/>
        </p:nvCxnSpPr>
        <p:spPr>
          <a:xfrm>
            <a:off x="3190500" y="256517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6E394B2B-BA89-78A2-6E92-268B4D048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9790" y="1924248"/>
            <a:ext cx="983109" cy="1233705"/>
          </a:xfrm>
          <a:prstGeom prst="rect">
            <a:avLst/>
          </a:prstGeom>
        </p:spPr>
      </p:pic>
      <p:sp>
        <p:nvSpPr>
          <p:cNvPr id="8" name="Google Shape;164;p38">
            <a:extLst>
              <a:ext uri="{FF2B5EF4-FFF2-40B4-BE49-F238E27FC236}">
                <a16:creationId xmlns:a16="http://schemas.microsoft.com/office/drawing/2014/main" id="{CD840C8A-E3CF-75AF-174B-F4543059F434}"/>
              </a:ext>
            </a:extLst>
          </p:cNvPr>
          <p:cNvSpPr txBox="1">
            <a:spLocks/>
          </p:cNvSpPr>
          <p:nvPr/>
        </p:nvSpPr>
        <p:spPr>
          <a:xfrm>
            <a:off x="6871199" y="4693227"/>
            <a:ext cx="2723073" cy="450273"/>
          </a:xfrm>
          <a:prstGeom prst="rect">
            <a:avLst/>
          </a:prstGeom>
          <a:noFill/>
          <a:ln>
            <a:noFill/>
          </a:ln>
          <a:effectLst>
            <a:outerShdw blurRad="100013" dist="19050" dir="8460000" algn="bl" rotWithShape="0">
              <a:srgbClr val="76A5AF">
                <a:alpha val="5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 ExtraBold"/>
              <a:buNone/>
              <a:defRPr sz="2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sz="28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000" b="0" dirty="0">
                <a:latin typeface="Montserrat "/>
                <a:ea typeface="Montserrat ExtraLight"/>
                <a:cs typeface="Montserrat ExtraLight"/>
              </a:rPr>
              <a:t>Inês Silva - up202008076</a:t>
            </a:r>
            <a:br>
              <a:rPr lang="en" sz="1000" b="0" dirty="0">
                <a:latin typeface="Montserrat "/>
                <a:ea typeface="Montserrat ExtraLight"/>
                <a:cs typeface="Montserrat ExtraLight"/>
              </a:rPr>
            </a:br>
            <a:r>
              <a:rPr lang="en" sz="1000" b="0" dirty="0">
                <a:latin typeface="Montserrat "/>
                <a:ea typeface="Montserrat ExtraLight"/>
                <a:cs typeface="Montserrat ExtraLight"/>
              </a:rPr>
              <a:t>Linda Rodrigues - up202005545</a:t>
            </a:r>
            <a:br>
              <a:rPr lang="en" sz="1000" b="0" dirty="0">
                <a:latin typeface="Montserrat "/>
                <a:ea typeface="Montserrat ExtraLight"/>
                <a:cs typeface="Montserrat ExtraLight"/>
              </a:rPr>
            </a:br>
            <a:r>
              <a:rPr lang="en" sz="1000" b="0" dirty="0">
                <a:latin typeface="Montserrat "/>
                <a:ea typeface="Montserrat ExtraLight"/>
                <a:cs typeface="Montserrat ExtraLight"/>
              </a:rPr>
              <a:t>Mónica Araújo - up202005209</a:t>
            </a:r>
            <a:endParaRPr lang="pt-PT" sz="5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7" name="Google Shape;2097;p6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Requisitos de utilização</a:t>
            </a:r>
            <a:endParaRPr/>
          </a:p>
        </p:txBody>
      </p:sp>
      <p:sp>
        <p:nvSpPr>
          <p:cNvPr id="2099" name="Google Shape;2099;p63"/>
          <p:cNvSpPr txBox="1">
            <a:spLocks noGrp="1"/>
          </p:cNvSpPr>
          <p:nvPr>
            <p:ph type="subTitle" idx="1"/>
          </p:nvPr>
        </p:nvSpPr>
        <p:spPr>
          <a:xfrm>
            <a:off x="646295" y="2108167"/>
            <a:ext cx="3809988" cy="7823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/>
              <a:t>Tarefas relacionadas com pesquisa, seleção de apontamentos, listas  requerem no máximo 2 </a:t>
            </a:r>
            <a:r>
              <a:rPr lang="pt-PT" sz="1400" i="1" err="1"/>
              <a:t>clicks</a:t>
            </a:r>
            <a:r>
              <a:rPr lang="pt-PT" sz="1400"/>
              <a:t>.</a:t>
            </a:r>
            <a:endParaRPr sz="1400"/>
          </a:p>
        </p:txBody>
      </p:sp>
      <p:sp>
        <p:nvSpPr>
          <p:cNvPr id="2101" name="Google Shape;2101;p63"/>
          <p:cNvSpPr txBox="1">
            <a:spLocks noGrp="1"/>
          </p:cNvSpPr>
          <p:nvPr>
            <p:ph type="subTitle" idx="4"/>
          </p:nvPr>
        </p:nvSpPr>
        <p:spPr>
          <a:xfrm>
            <a:off x="530578" y="3206680"/>
            <a:ext cx="3892891" cy="1356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/>
              <a:t>Desacentuar discrepância recorrendo a sistemas de ordenação e filtragem de conteúdos.</a:t>
            </a:r>
            <a:endParaRPr lang="en-US" sz="1400"/>
          </a:p>
        </p:txBody>
      </p:sp>
      <p:sp>
        <p:nvSpPr>
          <p:cNvPr id="2103" name="Google Shape;2103;p63"/>
          <p:cNvSpPr txBox="1">
            <a:spLocks noGrp="1"/>
          </p:cNvSpPr>
          <p:nvPr>
            <p:ph type="subTitle" idx="6"/>
          </p:nvPr>
        </p:nvSpPr>
        <p:spPr>
          <a:xfrm>
            <a:off x="4629504" y="2108167"/>
            <a:ext cx="3481631" cy="72655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/>
              <a:t>Na interação com os conteúdos do perfil do utilizador existe uma menor eficácia temporal. </a:t>
            </a:r>
            <a:endParaRPr lang="en-US" sz="1400"/>
          </a:p>
        </p:txBody>
      </p:sp>
      <p:sp>
        <p:nvSpPr>
          <p:cNvPr id="2105" name="Google Shape;2105;p63"/>
          <p:cNvSpPr txBox="1">
            <a:spLocks noGrp="1"/>
          </p:cNvSpPr>
          <p:nvPr>
            <p:ph type="subTitle" idx="8"/>
          </p:nvPr>
        </p:nvSpPr>
        <p:spPr>
          <a:xfrm>
            <a:off x="4687009" y="3262299"/>
            <a:ext cx="3660749" cy="79685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PT" sz="1400"/>
              <a:t>Tarefas relacionadas com a edição, remoção e criação estão sujeitas à individualidade do utilizador.</a:t>
            </a:r>
          </a:p>
        </p:txBody>
      </p:sp>
      <p:cxnSp>
        <p:nvCxnSpPr>
          <p:cNvPr id="2107" name="Google Shape;2107;p63"/>
          <p:cNvCxnSpPr>
            <a:cxnSpLocks/>
          </p:cNvCxnSpPr>
          <p:nvPr/>
        </p:nvCxnSpPr>
        <p:spPr>
          <a:xfrm>
            <a:off x="876300" y="3048622"/>
            <a:ext cx="729234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108" name="Google Shape;2108;p63"/>
          <p:cNvCxnSpPr>
            <a:cxnSpLocks/>
          </p:cNvCxnSpPr>
          <p:nvPr/>
        </p:nvCxnSpPr>
        <p:spPr>
          <a:xfrm>
            <a:off x="4571292" y="1478280"/>
            <a:ext cx="708" cy="3052792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</p:spTree>
  </p:cSld>
  <p:clrMapOvr>
    <a:masterClrMapping/>
  </p:clrMapOvr>
  <p:transition spd="slow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1769B40F-EE89-7E70-9DBB-1AC7900FB2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24255" y="2781484"/>
            <a:ext cx="5018400" cy="598800"/>
          </a:xfrm>
        </p:spPr>
        <p:txBody>
          <a:bodyPr/>
          <a:lstStyle/>
          <a:p>
            <a:r>
              <a:rPr lang="pt-PT" sz="4800"/>
              <a:t>Obrigado</a:t>
            </a:r>
            <a:endParaRPr lang="pt-PT" sz="400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A2B45D3-CCC4-2219-0400-7529627056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09653" y="3181338"/>
            <a:ext cx="2341419" cy="397893"/>
          </a:xfrm>
        </p:spPr>
        <p:txBody>
          <a:bodyPr/>
          <a:lstStyle/>
          <a:p>
            <a:r>
              <a:rPr lang="en-GB" sz="2400"/>
              <a:t>Pela </a:t>
            </a:r>
            <a:r>
              <a:rPr lang="pt-PT" sz="2400"/>
              <a:t>atenção</a:t>
            </a:r>
          </a:p>
        </p:txBody>
      </p:sp>
      <p:pic>
        <p:nvPicPr>
          <p:cNvPr id="1026" name="Picture 2" descr="NEEQ/FEUP">
            <a:extLst>
              <a:ext uri="{FF2B5EF4-FFF2-40B4-BE49-F238E27FC236}">
                <a16:creationId xmlns:a16="http://schemas.microsoft.com/office/drawing/2014/main" id="{A6B60139-ADEB-5CF8-641A-F3958AB9A8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17" y="4329865"/>
            <a:ext cx="1737837" cy="682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ubtitle 7">
            <a:extLst>
              <a:ext uri="{FF2B5EF4-FFF2-40B4-BE49-F238E27FC236}">
                <a16:creationId xmlns:a16="http://schemas.microsoft.com/office/drawing/2014/main" id="{CF2B14F3-6266-A47C-6724-B8170CCDF788}"/>
              </a:ext>
            </a:extLst>
          </p:cNvPr>
          <p:cNvSpPr txBox="1">
            <a:spLocks/>
          </p:cNvSpPr>
          <p:nvPr/>
        </p:nvSpPr>
        <p:spPr>
          <a:xfrm>
            <a:off x="3848100" y="4776141"/>
            <a:ext cx="1170709" cy="236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sz="1100"/>
              <a:t>Ano</a:t>
            </a:r>
            <a:r>
              <a:rPr lang="en-GB" sz="1100"/>
              <a:t> 2022/23</a:t>
            </a:r>
            <a:endParaRPr lang="pt-PT" sz="1100"/>
          </a:p>
        </p:txBody>
      </p:sp>
      <p:sp>
        <p:nvSpPr>
          <p:cNvPr id="10" name="Subtitle 7">
            <a:extLst>
              <a:ext uri="{FF2B5EF4-FFF2-40B4-BE49-F238E27FC236}">
                <a16:creationId xmlns:a16="http://schemas.microsoft.com/office/drawing/2014/main" id="{653C5946-CE48-2598-C7B6-C3C02925F08C}"/>
              </a:ext>
            </a:extLst>
          </p:cNvPr>
          <p:cNvSpPr txBox="1">
            <a:spLocks/>
          </p:cNvSpPr>
          <p:nvPr/>
        </p:nvSpPr>
        <p:spPr>
          <a:xfrm>
            <a:off x="6137564" y="4776141"/>
            <a:ext cx="2908519" cy="2362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GB" sz="1100"/>
              <a:t>I</a:t>
            </a:r>
            <a:r>
              <a:rPr lang="pt-PT" sz="1100"/>
              <a:t>PC – Interação pessoa Computador</a:t>
            </a:r>
          </a:p>
        </p:txBody>
      </p:sp>
    </p:spTree>
    <p:extLst>
      <p:ext uri="{BB962C8B-B14F-4D97-AF65-F5344CB8AC3E}">
        <p14:creationId xmlns:p14="http://schemas.microsoft.com/office/powerpoint/2010/main" val="1988373033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40"/>
          <p:cNvSpPr txBox="1">
            <a:spLocks noGrp="1"/>
          </p:cNvSpPr>
          <p:nvPr>
            <p:ph type="title" idx="4"/>
          </p:nvPr>
        </p:nvSpPr>
        <p:spPr>
          <a:xfrm>
            <a:off x="1236103" y="2189083"/>
            <a:ext cx="1811104" cy="5484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1400" dirty="0"/>
              <a:t>Descrição do projeto</a:t>
            </a:r>
          </a:p>
        </p:txBody>
      </p:sp>
      <p:sp>
        <p:nvSpPr>
          <p:cNvPr id="178" name="Google Shape;178;p40"/>
          <p:cNvSpPr txBox="1">
            <a:spLocks noGrp="1"/>
          </p:cNvSpPr>
          <p:nvPr>
            <p:ph type="title" idx="6"/>
          </p:nvPr>
        </p:nvSpPr>
        <p:spPr>
          <a:xfrm>
            <a:off x="1253166" y="1574514"/>
            <a:ext cx="1768456" cy="62154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/>
              <a:t>01</a:t>
            </a:r>
            <a:endParaRPr sz="3200" dirty="0"/>
          </a:p>
        </p:txBody>
      </p:sp>
      <p:cxnSp>
        <p:nvCxnSpPr>
          <p:cNvPr id="187" name="Google Shape;187;p40"/>
          <p:cNvCxnSpPr/>
          <p:nvPr/>
        </p:nvCxnSpPr>
        <p:spPr>
          <a:xfrm>
            <a:off x="2011296" y="2094079"/>
            <a:ext cx="24366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" name="Google Shape;170;p39">
            <a:extLst>
              <a:ext uri="{FF2B5EF4-FFF2-40B4-BE49-F238E27FC236}">
                <a16:creationId xmlns:a16="http://schemas.microsoft.com/office/drawing/2014/main" id="{541F73B4-DB74-EB4D-5058-BDD8304B0B60}"/>
              </a:ext>
            </a:extLst>
          </p:cNvPr>
          <p:cNvSpPr txBox="1">
            <a:spLocks/>
          </p:cNvSpPr>
          <p:nvPr/>
        </p:nvSpPr>
        <p:spPr>
          <a:xfrm>
            <a:off x="1182081" y="774234"/>
            <a:ext cx="4695058" cy="5490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sz="2000" dirty="0">
                <a:solidFill>
                  <a:srgbClr val="FFAB40"/>
                </a:solidFill>
              </a:rPr>
              <a:t>CONTEÚDOS A APRESENTAR</a:t>
            </a:r>
          </a:p>
        </p:txBody>
      </p:sp>
      <p:sp>
        <p:nvSpPr>
          <p:cNvPr id="21" name="Google Shape;178;p40">
            <a:extLst>
              <a:ext uri="{FF2B5EF4-FFF2-40B4-BE49-F238E27FC236}">
                <a16:creationId xmlns:a16="http://schemas.microsoft.com/office/drawing/2014/main" id="{65575A89-2FAE-3BEE-7960-54BE97826760}"/>
              </a:ext>
            </a:extLst>
          </p:cNvPr>
          <p:cNvSpPr txBox="1">
            <a:spLocks/>
          </p:cNvSpPr>
          <p:nvPr/>
        </p:nvSpPr>
        <p:spPr>
          <a:xfrm>
            <a:off x="2762950" y="1574514"/>
            <a:ext cx="1768456" cy="62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3200"/>
              <a:t>02</a:t>
            </a:r>
          </a:p>
        </p:txBody>
      </p:sp>
      <p:cxnSp>
        <p:nvCxnSpPr>
          <p:cNvPr id="22" name="Google Shape;187;p40">
            <a:extLst>
              <a:ext uri="{FF2B5EF4-FFF2-40B4-BE49-F238E27FC236}">
                <a16:creationId xmlns:a16="http://schemas.microsoft.com/office/drawing/2014/main" id="{AEC8F485-A880-A9A1-405B-CCECACE9A664}"/>
              </a:ext>
            </a:extLst>
          </p:cNvPr>
          <p:cNvCxnSpPr>
            <a:cxnSpLocks/>
          </p:cNvCxnSpPr>
          <p:nvPr/>
        </p:nvCxnSpPr>
        <p:spPr>
          <a:xfrm>
            <a:off x="3529610" y="2077019"/>
            <a:ext cx="24366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8" name="Google Shape;183;p40">
            <a:extLst>
              <a:ext uri="{FF2B5EF4-FFF2-40B4-BE49-F238E27FC236}">
                <a16:creationId xmlns:a16="http://schemas.microsoft.com/office/drawing/2014/main" id="{8FD36941-834D-47AE-67A8-642A2ECD0D15}"/>
              </a:ext>
            </a:extLst>
          </p:cNvPr>
          <p:cNvSpPr txBox="1">
            <a:spLocks/>
          </p:cNvSpPr>
          <p:nvPr/>
        </p:nvSpPr>
        <p:spPr>
          <a:xfrm>
            <a:off x="2770340" y="2196476"/>
            <a:ext cx="1828163" cy="76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400" dirty="0"/>
              <a:t>Aplicações e serviços semelhantes</a:t>
            </a:r>
          </a:p>
        </p:txBody>
      </p:sp>
      <p:sp>
        <p:nvSpPr>
          <p:cNvPr id="29" name="Google Shape;178;p40">
            <a:extLst>
              <a:ext uri="{FF2B5EF4-FFF2-40B4-BE49-F238E27FC236}">
                <a16:creationId xmlns:a16="http://schemas.microsoft.com/office/drawing/2014/main" id="{6B1772C7-5818-B288-9C76-56E0372EBE81}"/>
              </a:ext>
            </a:extLst>
          </p:cNvPr>
          <p:cNvSpPr txBox="1">
            <a:spLocks/>
          </p:cNvSpPr>
          <p:nvPr/>
        </p:nvSpPr>
        <p:spPr>
          <a:xfrm>
            <a:off x="4571278" y="1531865"/>
            <a:ext cx="1768456" cy="62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3200"/>
              <a:t>03</a:t>
            </a:r>
          </a:p>
        </p:txBody>
      </p:sp>
      <p:sp>
        <p:nvSpPr>
          <p:cNvPr id="32" name="Google Shape;183;p40">
            <a:extLst>
              <a:ext uri="{FF2B5EF4-FFF2-40B4-BE49-F238E27FC236}">
                <a16:creationId xmlns:a16="http://schemas.microsoft.com/office/drawing/2014/main" id="{1A68FD19-F262-E767-A983-0BBDCE37624B}"/>
              </a:ext>
            </a:extLst>
          </p:cNvPr>
          <p:cNvSpPr txBox="1">
            <a:spLocks/>
          </p:cNvSpPr>
          <p:nvPr/>
        </p:nvSpPr>
        <p:spPr>
          <a:xfrm>
            <a:off x="4510429" y="2145298"/>
            <a:ext cx="1828163" cy="58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400" err="1"/>
              <a:t>Resultados</a:t>
            </a:r>
            <a:r>
              <a:rPr lang="en" sz="1400"/>
              <a:t> do </a:t>
            </a:r>
            <a:r>
              <a:rPr lang="en" sz="1400" err="1"/>
              <a:t>Inquérito</a:t>
            </a:r>
          </a:p>
        </p:txBody>
      </p:sp>
      <p:cxnSp>
        <p:nvCxnSpPr>
          <p:cNvPr id="33" name="Google Shape;187;p40">
            <a:extLst>
              <a:ext uri="{FF2B5EF4-FFF2-40B4-BE49-F238E27FC236}">
                <a16:creationId xmlns:a16="http://schemas.microsoft.com/office/drawing/2014/main" id="{902B0D1C-3687-CD34-1279-499C92EA4697}"/>
              </a:ext>
            </a:extLst>
          </p:cNvPr>
          <p:cNvCxnSpPr>
            <a:cxnSpLocks/>
          </p:cNvCxnSpPr>
          <p:nvPr/>
        </p:nvCxnSpPr>
        <p:spPr>
          <a:xfrm>
            <a:off x="5337938" y="2017310"/>
            <a:ext cx="24366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4" name="Google Shape;178;p40">
            <a:extLst>
              <a:ext uri="{FF2B5EF4-FFF2-40B4-BE49-F238E27FC236}">
                <a16:creationId xmlns:a16="http://schemas.microsoft.com/office/drawing/2014/main" id="{33B9F2A9-B9C3-38E8-F3B9-F495170475B3}"/>
              </a:ext>
            </a:extLst>
          </p:cNvPr>
          <p:cNvSpPr txBox="1">
            <a:spLocks/>
          </p:cNvSpPr>
          <p:nvPr/>
        </p:nvSpPr>
        <p:spPr>
          <a:xfrm>
            <a:off x="6311368" y="1514805"/>
            <a:ext cx="1768456" cy="62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3200"/>
              <a:t>04</a:t>
            </a:r>
          </a:p>
        </p:txBody>
      </p:sp>
      <p:sp>
        <p:nvSpPr>
          <p:cNvPr id="35" name="Google Shape;183;p40">
            <a:extLst>
              <a:ext uri="{FF2B5EF4-FFF2-40B4-BE49-F238E27FC236}">
                <a16:creationId xmlns:a16="http://schemas.microsoft.com/office/drawing/2014/main" id="{AF3F65A1-920E-BE33-EFD6-7614474ACF24}"/>
              </a:ext>
            </a:extLst>
          </p:cNvPr>
          <p:cNvSpPr txBox="1">
            <a:spLocks/>
          </p:cNvSpPr>
          <p:nvPr/>
        </p:nvSpPr>
        <p:spPr>
          <a:xfrm>
            <a:off x="6250519" y="2145297"/>
            <a:ext cx="1836692" cy="394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400"/>
              <a:t>Personas</a:t>
            </a:r>
          </a:p>
        </p:txBody>
      </p:sp>
      <p:cxnSp>
        <p:nvCxnSpPr>
          <p:cNvPr id="36" name="Google Shape;187;p40">
            <a:extLst>
              <a:ext uri="{FF2B5EF4-FFF2-40B4-BE49-F238E27FC236}">
                <a16:creationId xmlns:a16="http://schemas.microsoft.com/office/drawing/2014/main" id="{44E18FB3-DCF0-1465-29EE-958AB6833C5D}"/>
              </a:ext>
            </a:extLst>
          </p:cNvPr>
          <p:cNvCxnSpPr>
            <a:cxnSpLocks/>
          </p:cNvCxnSpPr>
          <p:nvPr/>
        </p:nvCxnSpPr>
        <p:spPr>
          <a:xfrm>
            <a:off x="7078028" y="2000250"/>
            <a:ext cx="24366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37" name="Google Shape;178;p40">
            <a:extLst>
              <a:ext uri="{FF2B5EF4-FFF2-40B4-BE49-F238E27FC236}">
                <a16:creationId xmlns:a16="http://schemas.microsoft.com/office/drawing/2014/main" id="{F341736C-BE6B-93F6-66FF-4BE493D6CDF8}"/>
              </a:ext>
            </a:extLst>
          </p:cNvPr>
          <p:cNvSpPr txBox="1">
            <a:spLocks/>
          </p:cNvSpPr>
          <p:nvPr/>
        </p:nvSpPr>
        <p:spPr>
          <a:xfrm>
            <a:off x="1244636" y="2964879"/>
            <a:ext cx="1768456" cy="62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3200"/>
              <a:t>05</a:t>
            </a:r>
          </a:p>
        </p:txBody>
      </p:sp>
      <p:cxnSp>
        <p:nvCxnSpPr>
          <p:cNvPr id="39" name="Google Shape;187;p40">
            <a:extLst>
              <a:ext uri="{FF2B5EF4-FFF2-40B4-BE49-F238E27FC236}">
                <a16:creationId xmlns:a16="http://schemas.microsoft.com/office/drawing/2014/main" id="{E73E77D0-E655-649A-12C1-7BF2D423ADA0}"/>
              </a:ext>
            </a:extLst>
          </p:cNvPr>
          <p:cNvCxnSpPr>
            <a:cxnSpLocks/>
          </p:cNvCxnSpPr>
          <p:nvPr/>
        </p:nvCxnSpPr>
        <p:spPr>
          <a:xfrm>
            <a:off x="2011296" y="3510033"/>
            <a:ext cx="24366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0" name="Google Shape;178;p40">
            <a:extLst>
              <a:ext uri="{FF2B5EF4-FFF2-40B4-BE49-F238E27FC236}">
                <a16:creationId xmlns:a16="http://schemas.microsoft.com/office/drawing/2014/main" id="{AAD83071-918D-EF26-9BBF-CA2BF012BB98}"/>
              </a:ext>
            </a:extLst>
          </p:cNvPr>
          <p:cNvSpPr txBox="1">
            <a:spLocks/>
          </p:cNvSpPr>
          <p:nvPr/>
        </p:nvSpPr>
        <p:spPr>
          <a:xfrm>
            <a:off x="2737360" y="2973409"/>
            <a:ext cx="1768456" cy="62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3200"/>
              <a:t>06</a:t>
            </a:r>
            <a:endParaRPr lang="pt-PT"/>
          </a:p>
        </p:txBody>
      </p:sp>
      <p:sp>
        <p:nvSpPr>
          <p:cNvPr id="41" name="Google Shape;183;p40">
            <a:extLst>
              <a:ext uri="{FF2B5EF4-FFF2-40B4-BE49-F238E27FC236}">
                <a16:creationId xmlns:a16="http://schemas.microsoft.com/office/drawing/2014/main" id="{DE38009B-D66B-4E5A-AF47-347F181B4592}"/>
              </a:ext>
            </a:extLst>
          </p:cNvPr>
          <p:cNvSpPr txBox="1">
            <a:spLocks/>
          </p:cNvSpPr>
          <p:nvPr/>
        </p:nvSpPr>
        <p:spPr>
          <a:xfrm>
            <a:off x="2633862" y="3638021"/>
            <a:ext cx="1828163" cy="58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400" err="1"/>
              <a:t>Modelo</a:t>
            </a:r>
            <a:r>
              <a:rPr lang="en" sz="1400"/>
              <a:t> conceptual</a:t>
            </a:r>
          </a:p>
        </p:txBody>
      </p:sp>
      <p:cxnSp>
        <p:nvCxnSpPr>
          <p:cNvPr id="42" name="Google Shape;187;p40">
            <a:extLst>
              <a:ext uri="{FF2B5EF4-FFF2-40B4-BE49-F238E27FC236}">
                <a16:creationId xmlns:a16="http://schemas.microsoft.com/office/drawing/2014/main" id="{9A4089D2-0D97-F432-5FF8-E11002A5316E}"/>
              </a:ext>
            </a:extLst>
          </p:cNvPr>
          <p:cNvCxnSpPr>
            <a:cxnSpLocks/>
          </p:cNvCxnSpPr>
          <p:nvPr/>
        </p:nvCxnSpPr>
        <p:spPr>
          <a:xfrm>
            <a:off x="3461371" y="3518562"/>
            <a:ext cx="24366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3" name="Google Shape;178;p40">
            <a:extLst>
              <a:ext uri="{FF2B5EF4-FFF2-40B4-BE49-F238E27FC236}">
                <a16:creationId xmlns:a16="http://schemas.microsoft.com/office/drawing/2014/main" id="{19941A31-C654-8550-1DE7-9F40DB43843F}"/>
              </a:ext>
            </a:extLst>
          </p:cNvPr>
          <p:cNvSpPr txBox="1">
            <a:spLocks/>
          </p:cNvSpPr>
          <p:nvPr/>
        </p:nvSpPr>
        <p:spPr>
          <a:xfrm>
            <a:off x="4409211" y="2973408"/>
            <a:ext cx="1768456" cy="62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3200"/>
              <a:t>07</a:t>
            </a:r>
          </a:p>
        </p:txBody>
      </p:sp>
      <p:sp>
        <p:nvSpPr>
          <p:cNvPr id="44" name="Google Shape;183;p40">
            <a:extLst>
              <a:ext uri="{FF2B5EF4-FFF2-40B4-BE49-F238E27FC236}">
                <a16:creationId xmlns:a16="http://schemas.microsoft.com/office/drawing/2014/main" id="{4269AE65-06C3-867E-BCAE-4478C2041F15}"/>
              </a:ext>
            </a:extLst>
          </p:cNvPr>
          <p:cNvSpPr txBox="1">
            <a:spLocks/>
          </p:cNvSpPr>
          <p:nvPr/>
        </p:nvSpPr>
        <p:spPr>
          <a:xfrm>
            <a:off x="4348362" y="3629490"/>
            <a:ext cx="1828163" cy="58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400" err="1"/>
              <a:t>Funcionalidades</a:t>
            </a:r>
            <a:r>
              <a:rPr lang="en" sz="1400"/>
              <a:t> e </a:t>
            </a:r>
            <a:r>
              <a:rPr lang="en" sz="1400" err="1"/>
              <a:t>Tarefas</a:t>
            </a:r>
          </a:p>
        </p:txBody>
      </p:sp>
      <p:cxnSp>
        <p:nvCxnSpPr>
          <p:cNvPr id="45" name="Google Shape;187;p40">
            <a:extLst>
              <a:ext uri="{FF2B5EF4-FFF2-40B4-BE49-F238E27FC236}">
                <a16:creationId xmlns:a16="http://schemas.microsoft.com/office/drawing/2014/main" id="{B44D0AE6-6E84-9376-534B-B61096C754FD}"/>
              </a:ext>
            </a:extLst>
          </p:cNvPr>
          <p:cNvCxnSpPr>
            <a:cxnSpLocks/>
          </p:cNvCxnSpPr>
          <p:nvPr/>
        </p:nvCxnSpPr>
        <p:spPr>
          <a:xfrm>
            <a:off x="5175871" y="3510032"/>
            <a:ext cx="24366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46" name="Google Shape;178;p40">
            <a:extLst>
              <a:ext uri="{FF2B5EF4-FFF2-40B4-BE49-F238E27FC236}">
                <a16:creationId xmlns:a16="http://schemas.microsoft.com/office/drawing/2014/main" id="{BF1781DF-FFB6-82DD-A671-AAF82B64B69F}"/>
              </a:ext>
            </a:extLst>
          </p:cNvPr>
          <p:cNvSpPr txBox="1">
            <a:spLocks/>
          </p:cNvSpPr>
          <p:nvPr/>
        </p:nvSpPr>
        <p:spPr>
          <a:xfrm>
            <a:off x="6260189" y="2964879"/>
            <a:ext cx="1768456" cy="621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 ExtraBold"/>
              <a:buNone/>
              <a:defRPr sz="3600" b="0" i="0" u="none" strike="noStrike" cap="none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 b="0" i="0" u="none" strike="noStrike" cap="non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3200"/>
              <a:t>08</a:t>
            </a:r>
            <a:endParaRPr lang="pt-PT"/>
          </a:p>
        </p:txBody>
      </p:sp>
      <p:sp>
        <p:nvSpPr>
          <p:cNvPr id="47" name="Google Shape;183;p40">
            <a:extLst>
              <a:ext uri="{FF2B5EF4-FFF2-40B4-BE49-F238E27FC236}">
                <a16:creationId xmlns:a16="http://schemas.microsoft.com/office/drawing/2014/main" id="{523EC866-7E00-95B8-4C5B-C22B40587D73}"/>
              </a:ext>
            </a:extLst>
          </p:cNvPr>
          <p:cNvSpPr txBox="1">
            <a:spLocks/>
          </p:cNvSpPr>
          <p:nvPr/>
        </p:nvSpPr>
        <p:spPr>
          <a:xfrm>
            <a:off x="6216398" y="3535663"/>
            <a:ext cx="1811104" cy="684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400"/>
              <a:t>Requisitos de utilização </a:t>
            </a:r>
          </a:p>
        </p:txBody>
      </p:sp>
      <p:cxnSp>
        <p:nvCxnSpPr>
          <p:cNvPr id="48" name="Google Shape;187;p40">
            <a:extLst>
              <a:ext uri="{FF2B5EF4-FFF2-40B4-BE49-F238E27FC236}">
                <a16:creationId xmlns:a16="http://schemas.microsoft.com/office/drawing/2014/main" id="{06B6022D-0AD2-927C-B2AA-A07986B88E8C}"/>
              </a:ext>
            </a:extLst>
          </p:cNvPr>
          <p:cNvCxnSpPr>
            <a:cxnSpLocks/>
          </p:cNvCxnSpPr>
          <p:nvPr/>
        </p:nvCxnSpPr>
        <p:spPr>
          <a:xfrm>
            <a:off x="7018318" y="3450324"/>
            <a:ext cx="243664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58" name="Google Shape;183;p40">
            <a:extLst>
              <a:ext uri="{FF2B5EF4-FFF2-40B4-BE49-F238E27FC236}">
                <a16:creationId xmlns:a16="http://schemas.microsoft.com/office/drawing/2014/main" id="{717ABC03-8ED8-8E6B-2DF1-5B47C94304DF}"/>
              </a:ext>
            </a:extLst>
          </p:cNvPr>
          <p:cNvSpPr txBox="1">
            <a:spLocks/>
          </p:cNvSpPr>
          <p:nvPr/>
        </p:nvSpPr>
        <p:spPr>
          <a:xfrm>
            <a:off x="1209376" y="3663610"/>
            <a:ext cx="1828163" cy="58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 ExtraBold"/>
              <a:buNone/>
              <a:defRPr sz="1800" b="0" i="0" u="none" strike="noStrike" cap="none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Montserrat"/>
              <a:buNone/>
              <a:defRPr sz="42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400"/>
              <a:t>Activity Scenarios</a:t>
            </a:r>
          </a:p>
        </p:txBody>
      </p:sp>
    </p:spTree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C77646-A1C8-9F13-324A-2996B750C7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/>
              <a:t>Descrição do projeto</a:t>
            </a:r>
          </a:p>
        </p:txBody>
      </p:sp>
      <p:sp>
        <p:nvSpPr>
          <p:cNvPr id="3" name="Marcador de Posição do Texto 2">
            <a:extLst>
              <a:ext uri="{FF2B5EF4-FFF2-40B4-BE49-F238E27FC236}">
                <a16:creationId xmlns:a16="http://schemas.microsoft.com/office/drawing/2014/main" id="{2F5475AB-888E-B1CD-3734-62228BA264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8500" y="1200854"/>
            <a:ext cx="5620258" cy="3204452"/>
          </a:xfrm>
        </p:spPr>
        <p:txBody>
          <a:bodyPr/>
          <a:lstStyle/>
          <a:p>
            <a:endParaRPr lang="pt-PT" sz="1200"/>
          </a:p>
          <a:p>
            <a:r>
              <a:rPr lang="pt-PT" sz="1200"/>
              <a:t>Interface web-</a:t>
            </a:r>
            <a:r>
              <a:rPr lang="pt-PT" sz="1200" err="1"/>
              <a:t>based</a:t>
            </a:r>
            <a:r>
              <a:rPr lang="pt-PT" sz="1200"/>
              <a:t> </a:t>
            </a:r>
          </a:p>
          <a:p>
            <a:endParaRPr lang="pt-PT" sz="1200"/>
          </a:p>
          <a:p>
            <a:r>
              <a:rPr lang="pt-PT" sz="1200"/>
              <a:t>Partilha e consulta de apontamentos</a:t>
            </a:r>
          </a:p>
          <a:p>
            <a:pPr marL="139700" indent="0">
              <a:buNone/>
            </a:pPr>
            <a:endParaRPr lang="pt-PT" sz="1200"/>
          </a:p>
          <a:p>
            <a:r>
              <a:rPr lang="pt-PT" sz="1200"/>
              <a:t>Incorporação de componentes sociais</a:t>
            </a:r>
          </a:p>
          <a:p>
            <a:pPr lvl="1"/>
            <a:r>
              <a:rPr lang="pt-PT" sz="1200"/>
              <a:t>Comunicação</a:t>
            </a:r>
          </a:p>
          <a:p>
            <a:pPr lvl="1"/>
            <a:r>
              <a:rPr lang="pt-PT" sz="1200"/>
              <a:t>Interação</a:t>
            </a:r>
          </a:p>
          <a:p>
            <a:endParaRPr lang="pt-PT" sz="1200"/>
          </a:p>
          <a:p>
            <a:r>
              <a:rPr lang="pt-PT" sz="1200"/>
              <a:t>Diferentes plataformas numa só</a:t>
            </a:r>
          </a:p>
          <a:p>
            <a:pPr marL="139700" indent="0">
              <a:buNone/>
            </a:pPr>
            <a:endParaRPr lang="pt-PT"/>
          </a:p>
        </p:txBody>
      </p:sp>
      <p:cxnSp>
        <p:nvCxnSpPr>
          <p:cNvPr id="5" name="Google Shape;209;p43">
            <a:extLst>
              <a:ext uri="{FF2B5EF4-FFF2-40B4-BE49-F238E27FC236}">
                <a16:creationId xmlns:a16="http://schemas.microsoft.com/office/drawing/2014/main" id="{DFF494A0-69BD-6C99-D6D2-02CABB5B8B5F}"/>
              </a:ext>
            </a:extLst>
          </p:cNvPr>
          <p:cNvCxnSpPr>
            <a:cxnSpLocks/>
          </p:cNvCxnSpPr>
          <p:nvPr/>
        </p:nvCxnSpPr>
        <p:spPr>
          <a:xfrm flipH="1">
            <a:off x="956334" y="891341"/>
            <a:ext cx="3440212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pSp>
        <p:nvGrpSpPr>
          <p:cNvPr id="4" name="Google Shape;10968;p80">
            <a:extLst>
              <a:ext uri="{FF2B5EF4-FFF2-40B4-BE49-F238E27FC236}">
                <a16:creationId xmlns:a16="http://schemas.microsoft.com/office/drawing/2014/main" id="{1C5971AA-6D81-EF0F-9393-AEF5157FD171}"/>
              </a:ext>
            </a:extLst>
          </p:cNvPr>
          <p:cNvGrpSpPr/>
          <p:nvPr/>
        </p:nvGrpSpPr>
        <p:grpSpPr>
          <a:xfrm>
            <a:off x="1443863" y="4095380"/>
            <a:ext cx="504984" cy="682088"/>
            <a:chOff x="1805901" y="1960358"/>
            <a:chExt cx="284847" cy="373627"/>
          </a:xfrm>
          <a:solidFill>
            <a:schemeClr val="bg1">
              <a:lumMod val="95000"/>
            </a:schemeClr>
          </a:solidFill>
        </p:grpSpPr>
        <p:sp>
          <p:nvSpPr>
            <p:cNvPr id="6" name="Google Shape;10969;p80">
              <a:extLst>
                <a:ext uri="{FF2B5EF4-FFF2-40B4-BE49-F238E27FC236}">
                  <a16:creationId xmlns:a16="http://schemas.microsoft.com/office/drawing/2014/main" id="{DF33E423-B8E4-E6CA-3437-6D0FF30C989D}"/>
                </a:ext>
              </a:extLst>
            </p:cNvPr>
            <p:cNvSpPr/>
            <p:nvPr/>
          </p:nvSpPr>
          <p:spPr>
            <a:xfrm>
              <a:off x="1805901" y="1960358"/>
              <a:ext cx="284847" cy="373627"/>
            </a:xfrm>
            <a:custGeom>
              <a:avLst/>
              <a:gdLst/>
              <a:ahLst/>
              <a:cxnLst/>
              <a:rect l="l" t="t" r="r" b="b"/>
              <a:pathLst>
                <a:path w="8942" h="11729" extrusionOk="0">
                  <a:moveTo>
                    <a:pt x="8525" y="9395"/>
                  </a:moveTo>
                  <a:lnTo>
                    <a:pt x="8525" y="9764"/>
                  </a:lnTo>
                  <a:lnTo>
                    <a:pt x="3358" y="9764"/>
                  </a:lnTo>
                  <a:cubicBezTo>
                    <a:pt x="3239" y="9764"/>
                    <a:pt x="3155" y="9859"/>
                    <a:pt x="3155" y="9978"/>
                  </a:cubicBezTo>
                  <a:cubicBezTo>
                    <a:pt x="3155" y="10097"/>
                    <a:pt x="3239" y="10180"/>
                    <a:pt x="3358" y="10180"/>
                  </a:cubicBezTo>
                  <a:lnTo>
                    <a:pt x="8525" y="10180"/>
                  </a:lnTo>
                  <a:lnTo>
                    <a:pt x="8525" y="10490"/>
                  </a:lnTo>
                  <a:lnTo>
                    <a:pt x="6775" y="10490"/>
                  </a:lnTo>
                  <a:cubicBezTo>
                    <a:pt x="6656" y="10490"/>
                    <a:pt x="6561" y="10585"/>
                    <a:pt x="6561" y="10704"/>
                  </a:cubicBezTo>
                  <a:cubicBezTo>
                    <a:pt x="6561" y="10823"/>
                    <a:pt x="6656" y="10907"/>
                    <a:pt x="6775" y="10907"/>
                  </a:cubicBezTo>
                  <a:lnTo>
                    <a:pt x="8525" y="10907"/>
                  </a:lnTo>
                  <a:lnTo>
                    <a:pt x="8525" y="11264"/>
                  </a:lnTo>
                  <a:lnTo>
                    <a:pt x="1381" y="11264"/>
                  </a:lnTo>
                  <a:cubicBezTo>
                    <a:pt x="857" y="11264"/>
                    <a:pt x="441" y="10847"/>
                    <a:pt x="441" y="10335"/>
                  </a:cubicBezTo>
                  <a:cubicBezTo>
                    <a:pt x="441" y="10073"/>
                    <a:pt x="548" y="9835"/>
                    <a:pt x="715" y="9657"/>
                  </a:cubicBezTo>
                  <a:cubicBezTo>
                    <a:pt x="893" y="9478"/>
                    <a:pt x="1131" y="9395"/>
                    <a:pt x="1381" y="9395"/>
                  </a:cubicBezTo>
                  <a:close/>
                  <a:moveTo>
                    <a:pt x="1369" y="1"/>
                  </a:moveTo>
                  <a:cubicBezTo>
                    <a:pt x="619" y="1"/>
                    <a:pt x="0" y="620"/>
                    <a:pt x="0" y="1370"/>
                  </a:cubicBezTo>
                  <a:lnTo>
                    <a:pt x="0" y="10359"/>
                  </a:lnTo>
                  <a:cubicBezTo>
                    <a:pt x="0" y="11109"/>
                    <a:pt x="607" y="11728"/>
                    <a:pt x="1369" y="11728"/>
                  </a:cubicBezTo>
                  <a:lnTo>
                    <a:pt x="8739" y="11728"/>
                  </a:lnTo>
                  <a:cubicBezTo>
                    <a:pt x="8858" y="11728"/>
                    <a:pt x="8942" y="11645"/>
                    <a:pt x="8942" y="11526"/>
                  </a:cubicBezTo>
                  <a:lnTo>
                    <a:pt x="8942" y="2191"/>
                  </a:lnTo>
                  <a:cubicBezTo>
                    <a:pt x="8942" y="2072"/>
                    <a:pt x="8858" y="1989"/>
                    <a:pt x="8739" y="1989"/>
                  </a:cubicBezTo>
                  <a:cubicBezTo>
                    <a:pt x="8620" y="1989"/>
                    <a:pt x="8525" y="2072"/>
                    <a:pt x="8525" y="2191"/>
                  </a:cubicBezTo>
                  <a:lnTo>
                    <a:pt x="8525" y="8990"/>
                  </a:lnTo>
                  <a:lnTo>
                    <a:pt x="1596" y="8990"/>
                  </a:lnTo>
                  <a:lnTo>
                    <a:pt x="1596" y="7787"/>
                  </a:lnTo>
                  <a:cubicBezTo>
                    <a:pt x="1596" y="7668"/>
                    <a:pt x="1500" y="7585"/>
                    <a:pt x="1381" y="7585"/>
                  </a:cubicBezTo>
                  <a:cubicBezTo>
                    <a:pt x="1262" y="7585"/>
                    <a:pt x="1179" y="7668"/>
                    <a:pt x="1179" y="7787"/>
                  </a:cubicBezTo>
                  <a:lnTo>
                    <a:pt x="1179" y="9002"/>
                  </a:lnTo>
                  <a:cubicBezTo>
                    <a:pt x="905" y="9049"/>
                    <a:pt x="655" y="9168"/>
                    <a:pt x="441" y="9359"/>
                  </a:cubicBezTo>
                  <a:lnTo>
                    <a:pt x="441" y="1370"/>
                  </a:lnTo>
                  <a:cubicBezTo>
                    <a:pt x="441" y="929"/>
                    <a:pt x="762" y="548"/>
                    <a:pt x="1179" y="465"/>
                  </a:cubicBezTo>
                  <a:lnTo>
                    <a:pt x="1179" y="7109"/>
                  </a:lnTo>
                  <a:cubicBezTo>
                    <a:pt x="1179" y="7228"/>
                    <a:pt x="1262" y="7311"/>
                    <a:pt x="1381" y="7311"/>
                  </a:cubicBezTo>
                  <a:cubicBezTo>
                    <a:pt x="1500" y="7311"/>
                    <a:pt x="1596" y="7216"/>
                    <a:pt x="1596" y="7109"/>
                  </a:cubicBezTo>
                  <a:lnTo>
                    <a:pt x="1596" y="441"/>
                  </a:lnTo>
                  <a:lnTo>
                    <a:pt x="8525" y="441"/>
                  </a:lnTo>
                  <a:lnTo>
                    <a:pt x="8525" y="1489"/>
                  </a:lnTo>
                  <a:cubicBezTo>
                    <a:pt x="8525" y="1608"/>
                    <a:pt x="8620" y="1703"/>
                    <a:pt x="8739" y="1703"/>
                  </a:cubicBezTo>
                  <a:cubicBezTo>
                    <a:pt x="8847" y="1703"/>
                    <a:pt x="8942" y="1608"/>
                    <a:pt x="8942" y="1489"/>
                  </a:cubicBezTo>
                  <a:lnTo>
                    <a:pt x="8942" y="215"/>
                  </a:lnTo>
                  <a:cubicBezTo>
                    <a:pt x="8942" y="96"/>
                    <a:pt x="8847" y="1"/>
                    <a:pt x="87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970;p80">
              <a:extLst>
                <a:ext uri="{FF2B5EF4-FFF2-40B4-BE49-F238E27FC236}">
                  <a16:creationId xmlns:a16="http://schemas.microsoft.com/office/drawing/2014/main" id="{A9CA1444-B32D-29D0-6579-71795E4B1DDA}"/>
                </a:ext>
              </a:extLst>
            </p:cNvPr>
            <p:cNvSpPr/>
            <p:nvPr/>
          </p:nvSpPr>
          <p:spPr>
            <a:xfrm>
              <a:off x="1841929" y="2295249"/>
              <a:ext cx="165773" cy="13315"/>
            </a:xfrm>
            <a:custGeom>
              <a:avLst/>
              <a:gdLst/>
              <a:ahLst/>
              <a:cxnLst/>
              <a:rect l="l" t="t" r="r" b="b"/>
              <a:pathLst>
                <a:path w="5204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8"/>
                    <a:pt x="203" y="418"/>
                  </a:cubicBezTo>
                  <a:lnTo>
                    <a:pt x="5001" y="418"/>
                  </a:lnTo>
                  <a:cubicBezTo>
                    <a:pt x="5120" y="418"/>
                    <a:pt x="5203" y="322"/>
                    <a:pt x="5203" y="203"/>
                  </a:cubicBezTo>
                  <a:cubicBezTo>
                    <a:pt x="5203" y="84"/>
                    <a:pt x="5120" y="1"/>
                    <a:pt x="500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" name="Google Shape;14324;p85">
            <a:extLst>
              <a:ext uri="{FF2B5EF4-FFF2-40B4-BE49-F238E27FC236}">
                <a16:creationId xmlns:a16="http://schemas.microsoft.com/office/drawing/2014/main" id="{DBDA01CA-291A-4B5C-CF2C-F6EAF5CFA7FC}"/>
              </a:ext>
            </a:extLst>
          </p:cNvPr>
          <p:cNvGrpSpPr/>
          <p:nvPr/>
        </p:nvGrpSpPr>
        <p:grpSpPr>
          <a:xfrm>
            <a:off x="3098290" y="4059605"/>
            <a:ext cx="567103" cy="682088"/>
            <a:chOff x="2780301" y="1521896"/>
            <a:chExt cx="333133" cy="321038"/>
          </a:xfrm>
          <a:solidFill>
            <a:schemeClr val="bg1">
              <a:lumMod val="95000"/>
            </a:schemeClr>
          </a:solidFill>
        </p:grpSpPr>
        <p:sp>
          <p:nvSpPr>
            <p:cNvPr id="14" name="Google Shape;14325;p85">
              <a:extLst>
                <a:ext uri="{FF2B5EF4-FFF2-40B4-BE49-F238E27FC236}">
                  <a16:creationId xmlns:a16="http://schemas.microsoft.com/office/drawing/2014/main" id="{4280DD18-76AD-F93F-E7EC-4B38566EEAE7}"/>
                </a:ext>
              </a:extLst>
            </p:cNvPr>
            <p:cNvSpPr/>
            <p:nvPr/>
          </p:nvSpPr>
          <p:spPr>
            <a:xfrm>
              <a:off x="3009573" y="1542745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72" y="298"/>
                    <a:pt x="155" y="298"/>
                  </a:cubicBezTo>
                  <a:lnTo>
                    <a:pt x="2120" y="298"/>
                  </a:lnTo>
                  <a:cubicBezTo>
                    <a:pt x="2203" y="298"/>
                    <a:pt x="2263" y="227"/>
                    <a:pt x="2263" y="155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4326;p85">
              <a:extLst>
                <a:ext uri="{FF2B5EF4-FFF2-40B4-BE49-F238E27FC236}">
                  <a16:creationId xmlns:a16="http://schemas.microsoft.com/office/drawing/2014/main" id="{76AAEEB0-2C42-EB1A-BE86-3972156375B2}"/>
                </a:ext>
              </a:extLst>
            </p:cNvPr>
            <p:cNvSpPr/>
            <p:nvPr/>
          </p:nvSpPr>
          <p:spPr>
            <a:xfrm>
              <a:off x="2967876" y="154274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56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56" y="298"/>
                  </a:cubicBezTo>
                  <a:lnTo>
                    <a:pt x="810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94" y="1"/>
                    <a:pt x="8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4327;p85">
              <a:extLst>
                <a:ext uri="{FF2B5EF4-FFF2-40B4-BE49-F238E27FC236}">
                  <a16:creationId xmlns:a16="http://schemas.microsoft.com/office/drawing/2014/main" id="{0E356D6D-4C89-1FB2-F72C-685282D7E756}"/>
                </a:ext>
              </a:extLst>
            </p:cNvPr>
            <p:cNvSpPr/>
            <p:nvPr/>
          </p:nvSpPr>
          <p:spPr>
            <a:xfrm>
              <a:off x="3061870" y="1563594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0"/>
                  </a:moveTo>
                  <a:cubicBezTo>
                    <a:pt x="60" y="0"/>
                    <a:pt x="0" y="84"/>
                    <a:pt x="0" y="155"/>
                  </a:cubicBezTo>
                  <a:cubicBezTo>
                    <a:pt x="0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60" y="298"/>
                    <a:pt x="620" y="227"/>
                    <a:pt x="620" y="155"/>
                  </a:cubicBezTo>
                  <a:cubicBezTo>
                    <a:pt x="620" y="60"/>
                    <a:pt x="560" y="0"/>
                    <a:pt x="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4328;p85">
              <a:extLst>
                <a:ext uri="{FF2B5EF4-FFF2-40B4-BE49-F238E27FC236}">
                  <a16:creationId xmlns:a16="http://schemas.microsoft.com/office/drawing/2014/main" id="{2EE311B8-421A-3CD6-C13D-560DD8F0D210}"/>
                </a:ext>
              </a:extLst>
            </p:cNvPr>
            <p:cNvSpPr/>
            <p:nvPr/>
          </p:nvSpPr>
          <p:spPr>
            <a:xfrm>
              <a:off x="2967876" y="1563594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6" y="0"/>
                  </a:moveTo>
                  <a:cubicBezTo>
                    <a:pt x="60" y="0"/>
                    <a:pt x="1" y="84"/>
                    <a:pt x="1" y="155"/>
                  </a:cubicBezTo>
                  <a:cubicBezTo>
                    <a:pt x="1" y="239"/>
                    <a:pt x="72" y="298"/>
                    <a:pt x="156" y="298"/>
                  </a:cubicBezTo>
                  <a:lnTo>
                    <a:pt x="2442" y="298"/>
                  </a:lnTo>
                  <a:cubicBezTo>
                    <a:pt x="2537" y="298"/>
                    <a:pt x="2596" y="227"/>
                    <a:pt x="2596" y="155"/>
                  </a:cubicBezTo>
                  <a:cubicBezTo>
                    <a:pt x="2596" y="60"/>
                    <a:pt x="2537" y="0"/>
                    <a:pt x="244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4329;p85">
              <a:extLst>
                <a:ext uri="{FF2B5EF4-FFF2-40B4-BE49-F238E27FC236}">
                  <a16:creationId xmlns:a16="http://schemas.microsoft.com/office/drawing/2014/main" id="{103BD909-72A8-D883-A8F9-09397DF13861}"/>
                </a:ext>
              </a:extLst>
            </p:cNvPr>
            <p:cNvSpPr/>
            <p:nvPr/>
          </p:nvSpPr>
          <p:spPr>
            <a:xfrm>
              <a:off x="2936809" y="1521896"/>
              <a:ext cx="176625" cy="96286"/>
            </a:xfrm>
            <a:custGeom>
              <a:avLst/>
              <a:gdLst/>
              <a:ahLst/>
              <a:cxnLst/>
              <a:rect l="l" t="t" r="r" b="b"/>
              <a:pathLst>
                <a:path w="5549" h="3025" extrusionOk="0">
                  <a:moveTo>
                    <a:pt x="4894" y="298"/>
                  </a:moveTo>
                  <a:cubicBezTo>
                    <a:pt x="5084" y="298"/>
                    <a:pt x="5227" y="453"/>
                    <a:pt x="5227" y="644"/>
                  </a:cubicBezTo>
                  <a:lnTo>
                    <a:pt x="5227" y="1620"/>
                  </a:lnTo>
                  <a:cubicBezTo>
                    <a:pt x="5227" y="1822"/>
                    <a:pt x="5084" y="1965"/>
                    <a:pt x="4894" y="1965"/>
                  </a:cubicBezTo>
                  <a:lnTo>
                    <a:pt x="4406" y="1965"/>
                  </a:lnTo>
                  <a:cubicBezTo>
                    <a:pt x="4358" y="1965"/>
                    <a:pt x="4310" y="1989"/>
                    <a:pt x="4287" y="2025"/>
                  </a:cubicBezTo>
                  <a:cubicBezTo>
                    <a:pt x="4251" y="2061"/>
                    <a:pt x="4239" y="2096"/>
                    <a:pt x="4251" y="2144"/>
                  </a:cubicBezTo>
                  <a:lnTo>
                    <a:pt x="4346" y="2727"/>
                  </a:lnTo>
                  <a:lnTo>
                    <a:pt x="4346" y="2739"/>
                  </a:lnTo>
                  <a:lnTo>
                    <a:pt x="4322" y="2739"/>
                  </a:lnTo>
                  <a:lnTo>
                    <a:pt x="3346" y="2001"/>
                  </a:lnTo>
                  <a:cubicBezTo>
                    <a:pt x="3310" y="1977"/>
                    <a:pt x="3287" y="1965"/>
                    <a:pt x="3251" y="1965"/>
                  </a:cubicBezTo>
                  <a:lnTo>
                    <a:pt x="631" y="1965"/>
                  </a:lnTo>
                  <a:cubicBezTo>
                    <a:pt x="441" y="1965"/>
                    <a:pt x="298" y="1822"/>
                    <a:pt x="298" y="1620"/>
                  </a:cubicBezTo>
                  <a:lnTo>
                    <a:pt x="298" y="644"/>
                  </a:lnTo>
                  <a:cubicBezTo>
                    <a:pt x="298" y="453"/>
                    <a:pt x="441" y="298"/>
                    <a:pt x="631" y="298"/>
                  </a:cubicBezTo>
                  <a:close/>
                  <a:moveTo>
                    <a:pt x="631" y="1"/>
                  </a:moveTo>
                  <a:cubicBezTo>
                    <a:pt x="274" y="1"/>
                    <a:pt x="0" y="286"/>
                    <a:pt x="0" y="644"/>
                  </a:cubicBezTo>
                  <a:lnTo>
                    <a:pt x="0" y="1632"/>
                  </a:lnTo>
                  <a:cubicBezTo>
                    <a:pt x="0" y="1989"/>
                    <a:pt x="274" y="2263"/>
                    <a:pt x="631" y="2263"/>
                  </a:cubicBezTo>
                  <a:lnTo>
                    <a:pt x="3203" y="2263"/>
                  </a:lnTo>
                  <a:lnTo>
                    <a:pt x="4144" y="2965"/>
                  </a:lnTo>
                  <a:cubicBezTo>
                    <a:pt x="4203" y="3013"/>
                    <a:pt x="4263" y="3025"/>
                    <a:pt x="4334" y="3025"/>
                  </a:cubicBezTo>
                  <a:cubicBezTo>
                    <a:pt x="4394" y="3025"/>
                    <a:pt x="4453" y="3013"/>
                    <a:pt x="4501" y="2977"/>
                  </a:cubicBezTo>
                  <a:cubicBezTo>
                    <a:pt x="4608" y="2906"/>
                    <a:pt x="4668" y="2787"/>
                    <a:pt x="4656" y="2656"/>
                  </a:cubicBezTo>
                  <a:lnTo>
                    <a:pt x="4596" y="2251"/>
                  </a:lnTo>
                  <a:lnTo>
                    <a:pt x="4906" y="2251"/>
                  </a:lnTo>
                  <a:cubicBezTo>
                    <a:pt x="5263" y="2251"/>
                    <a:pt x="5549" y="1965"/>
                    <a:pt x="5549" y="1608"/>
                  </a:cubicBezTo>
                  <a:lnTo>
                    <a:pt x="5549" y="632"/>
                  </a:lnTo>
                  <a:cubicBezTo>
                    <a:pt x="5525" y="286"/>
                    <a:pt x="5251" y="1"/>
                    <a:pt x="489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4330;p85">
              <a:extLst>
                <a:ext uri="{FF2B5EF4-FFF2-40B4-BE49-F238E27FC236}">
                  <a16:creationId xmlns:a16="http://schemas.microsoft.com/office/drawing/2014/main" id="{8BA026A8-789E-E691-0517-CA20BAED4B30}"/>
                </a:ext>
              </a:extLst>
            </p:cNvPr>
            <p:cNvSpPr/>
            <p:nvPr/>
          </p:nvSpPr>
          <p:spPr>
            <a:xfrm>
              <a:off x="2811367" y="1767115"/>
              <a:ext cx="72413" cy="9485"/>
            </a:xfrm>
            <a:custGeom>
              <a:avLst/>
              <a:gdLst/>
              <a:ahLst/>
              <a:cxnLst/>
              <a:rect l="l" t="t" r="r" b="b"/>
              <a:pathLst>
                <a:path w="2275" h="298" extrusionOk="0">
                  <a:moveTo>
                    <a:pt x="155" y="0"/>
                  </a:moveTo>
                  <a:cubicBezTo>
                    <a:pt x="60" y="0"/>
                    <a:pt x="0" y="72"/>
                    <a:pt x="0" y="143"/>
                  </a:cubicBezTo>
                  <a:cubicBezTo>
                    <a:pt x="0" y="214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14"/>
                    <a:pt x="2275" y="143"/>
                  </a:cubicBezTo>
                  <a:cubicBezTo>
                    <a:pt x="2275" y="72"/>
                    <a:pt x="2215" y="0"/>
                    <a:pt x="212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4331;p85">
              <a:extLst>
                <a:ext uri="{FF2B5EF4-FFF2-40B4-BE49-F238E27FC236}">
                  <a16:creationId xmlns:a16="http://schemas.microsoft.com/office/drawing/2014/main" id="{90529814-18F8-3606-86CA-5271D5FB0C04}"/>
                </a:ext>
              </a:extLst>
            </p:cNvPr>
            <p:cNvSpPr/>
            <p:nvPr/>
          </p:nvSpPr>
          <p:spPr>
            <a:xfrm>
              <a:off x="2894730" y="1767115"/>
              <a:ext cx="20117" cy="9485"/>
            </a:xfrm>
            <a:custGeom>
              <a:avLst/>
              <a:gdLst/>
              <a:ahLst/>
              <a:cxnLst/>
              <a:rect l="l" t="t" r="r" b="b"/>
              <a:pathLst>
                <a:path w="632" h="298" extrusionOk="0">
                  <a:moveTo>
                    <a:pt x="156" y="0"/>
                  </a:moveTo>
                  <a:cubicBezTo>
                    <a:pt x="60" y="0"/>
                    <a:pt x="1" y="72"/>
                    <a:pt x="1" y="143"/>
                  </a:cubicBezTo>
                  <a:cubicBezTo>
                    <a:pt x="1" y="214"/>
                    <a:pt x="84" y="298"/>
                    <a:pt x="156" y="298"/>
                  </a:cubicBezTo>
                  <a:lnTo>
                    <a:pt x="489" y="298"/>
                  </a:lnTo>
                  <a:cubicBezTo>
                    <a:pt x="572" y="298"/>
                    <a:pt x="632" y="214"/>
                    <a:pt x="632" y="143"/>
                  </a:cubicBezTo>
                  <a:cubicBezTo>
                    <a:pt x="632" y="72"/>
                    <a:pt x="572" y="0"/>
                    <a:pt x="489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4332;p85">
              <a:extLst>
                <a:ext uri="{FF2B5EF4-FFF2-40B4-BE49-F238E27FC236}">
                  <a16:creationId xmlns:a16="http://schemas.microsoft.com/office/drawing/2014/main" id="{9B0BA1D7-EA61-31D4-AE4E-B08EBEDAE200}"/>
                </a:ext>
              </a:extLst>
            </p:cNvPr>
            <p:cNvSpPr/>
            <p:nvPr/>
          </p:nvSpPr>
          <p:spPr>
            <a:xfrm>
              <a:off x="2811367" y="1787932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44"/>
                  </a:cubicBezTo>
                  <a:cubicBezTo>
                    <a:pt x="0" y="239"/>
                    <a:pt x="84" y="299"/>
                    <a:pt x="155" y="299"/>
                  </a:cubicBezTo>
                  <a:lnTo>
                    <a:pt x="489" y="299"/>
                  </a:lnTo>
                  <a:cubicBezTo>
                    <a:pt x="572" y="299"/>
                    <a:pt x="631" y="215"/>
                    <a:pt x="631" y="144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4333;p85">
              <a:extLst>
                <a:ext uri="{FF2B5EF4-FFF2-40B4-BE49-F238E27FC236}">
                  <a16:creationId xmlns:a16="http://schemas.microsoft.com/office/drawing/2014/main" id="{EA3ED3AF-8C5B-7D1D-A6B0-BF411CAC7EF6}"/>
                </a:ext>
              </a:extLst>
            </p:cNvPr>
            <p:cNvSpPr/>
            <p:nvPr/>
          </p:nvSpPr>
          <p:spPr>
            <a:xfrm>
              <a:off x="2842815" y="1787932"/>
              <a:ext cx="72031" cy="9517"/>
            </a:xfrm>
            <a:custGeom>
              <a:avLst/>
              <a:gdLst/>
              <a:ahLst/>
              <a:cxnLst/>
              <a:rect l="l" t="t" r="r" b="b"/>
              <a:pathLst>
                <a:path w="2263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9"/>
                    <a:pt x="144" y="299"/>
                  </a:cubicBezTo>
                  <a:lnTo>
                    <a:pt x="2120" y="299"/>
                  </a:lnTo>
                  <a:cubicBezTo>
                    <a:pt x="2203" y="299"/>
                    <a:pt x="2263" y="215"/>
                    <a:pt x="2263" y="144"/>
                  </a:cubicBezTo>
                  <a:cubicBezTo>
                    <a:pt x="2263" y="60"/>
                    <a:pt x="2203" y="1"/>
                    <a:pt x="2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4334;p85">
              <a:extLst>
                <a:ext uri="{FF2B5EF4-FFF2-40B4-BE49-F238E27FC236}">
                  <a16:creationId xmlns:a16="http://schemas.microsoft.com/office/drawing/2014/main" id="{CB2209FE-A1CE-55B9-EA1A-B355A06D99BC}"/>
                </a:ext>
              </a:extLst>
            </p:cNvPr>
            <p:cNvSpPr/>
            <p:nvPr/>
          </p:nvSpPr>
          <p:spPr>
            <a:xfrm>
              <a:off x="2780301" y="1746266"/>
              <a:ext cx="166375" cy="96668"/>
            </a:xfrm>
            <a:custGeom>
              <a:avLst/>
              <a:gdLst/>
              <a:ahLst/>
              <a:cxnLst/>
              <a:rect l="l" t="t" r="r" b="b"/>
              <a:pathLst>
                <a:path w="5227" h="3037" extrusionOk="0">
                  <a:moveTo>
                    <a:pt x="4572" y="286"/>
                  </a:moveTo>
                  <a:cubicBezTo>
                    <a:pt x="4763" y="286"/>
                    <a:pt x="4917" y="441"/>
                    <a:pt x="4917" y="631"/>
                  </a:cubicBezTo>
                  <a:lnTo>
                    <a:pt x="4917" y="1619"/>
                  </a:lnTo>
                  <a:cubicBezTo>
                    <a:pt x="4917" y="1810"/>
                    <a:pt x="4763" y="1965"/>
                    <a:pt x="4572" y="1965"/>
                  </a:cubicBezTo>
                  <a:lnTo>
                    <a:pt x="2274" y="1965"/>
                  </a:lnTo>
                  <a:cubicBezTo>
                    <a:pt x="2250" y="1965"/>
                    <a:pt x="2215" y="1977"/>
                    <a:pt x="2191" y="1989"/>
                  </a:cubicBezTo>
                  <a:lnTo>
                    <a:pt x="1203" y="2739"/>
                  </a:lnTo>
                  <a:lnTo>
                    <a:pt x="1191" y="2739"/>
                  </a:lnTo>
                  <a:lnTo>
                    <a:pt x="1191" y="2715"/>
                  </a:lnTo>
                  <a:lnTo>
                    <a:pt x="1286" y="2143"/>
                  </a:lnTo>
                  <a:cubicBezTo>
                    <a:pt x="1286" y="2096"/>
                    <a:pt x="1286" y="2048"/>
                    <a:pt x="1250" y="2012"/>
                  </a:cubicBezTo>
                  <a:cubicBezTo>
                    <a:pt x="1215" y="1989"/>
                    <a:pt x="1179" y="1965"/>
                    <a:pt x="1131" y="1965"/>
                  </a:cubicBezTo>
                  <a:lnTo>
                    <a:pt x="643" y="1965"/>
                  </a:lnTo>
                  <a:cubicBezTo>
                    <a:pt x="453" y="1965"/>
                    <a:pt x="298" y="1810"/>
                    <a:pt x="298" y="1619"/>
                  </a:cubicBezTo>
                  <a:lnTo>
                    <a:pt x="298" y="631"/>
                  </a:lnTo>
                  <a:cubicBezTo>
                    <a:pt x="298" y="441"/>
                    <a:pt x="453" y="286"/>
                    <a:pt x="643" y="286"/>
                  </a:cubicBezTo>
                  <a:close/>
                  <a:moveTo>
                    <a:pt x="643" y="0"/>
                  </a:moveTo>
                  <a:cubicBezTo>
                    <a:pt x="286" y="0"/>
                    <a:pt x="0" y="274"/>
                    <a:pt x="0" y="631"/>
                  </a:cubicBezTo>
                  <a:lnTo>
                    <a:pt x="0" y="1619"/>
                  </a:lnTo>
                  <a:cubicBezTo>
                    <a:pt x="0" y="1977"/>
                    <a:pt x="286" y="2262"/>
                    <a:pt x="643" y="2262"/>
                  </a:cubicBezTo>
                  <a:lnTo>
                    <a:pt x="953" y="2262"/>
                  </a:lnTo>
                  <a:lnTo>
                    <a:pt x="893" y="2655"/>
                  </a:lnTo>
                  <a:cubicBezTo>
                    <a:pt x="881" y="2798"/>
                    <a:pt x="929" y="2917"/>
                    <a:pt x="1048" y="2989"/>
                  </a:cubicBezTo>
                  <a:cubicBezTo>
                    <a:pt x="1084" y="3012"/>
                    <a:pt x="1143" y="3036"/>
                    <a:pt x="1203" y="3036"/>
                  </a:cubicBezTo>
                  <a:cubicBezTo>
                    <a:pt x="1262" y="3036"/>
                    <a:pt x="1346" y="3012"/>
                    <a:pt x="1405" y="2977"/>
                  </a:cubicBezTo>
                  <a:lnTo>
                    <a:pt x="2334" y="2274"/>
                  </a:lnTo>
                  <a:lnTo>
                    <a:pt x="4584" y="2274"/>
                  </a:lnTo>
                  <a:cubicBezTo>
                    <a:pt x="4941" y="2274"/>
                    <a:pt x="5227" y="1989"/>
                    <a:pt x="5227" y="1631"/>
                  </a:cubicBezTo>
                  <a:lnTo>
                    <a:pt x="5227" y="655"/>
                  </a:lnTo>
                  <a:cubicBezTo>
                    <a:pt x="5215" y="274"/>
                    <a:pt x="4929" y="0"/>
                    <a:pt x="45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4335;p85">
              <a:extLst>
                <a:ext uri="{FF2B5EF4-FFF2-40B4-BE49-F238E27FC236}">
                  <a16:creationId xmlns:a16="http://schemas.microsoft.com/office/drawing/2014/main" id="{B0723029-0E9A-5B83-B210-B4EF80882AC1}"/>
                </a:ext>
              </a:extLst>
            </p:cNvPr>
            <p:cNvSpPr/>
            <p:nvPr/>
          </p:nvSpPr>
          <p:spPr>
            <a:xfrm>
              <a:off x="3020172" y="1720102"/>
              <a:ext cx="61432" cy="9517"/>
            </a:xfrm>
            <a:custGeom>
              <a:avLst/>
              <a:gdLst/>
              <a:ahLst/>
              <a:cxnLst/>
              <a:rect l="l" t="t" r="r" b="b"/>
              <a:pathLst>
                <a:path w="1930" h="299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4" y="298"/>
                  </a:cubicBezTo>
                  <a:lnTo>
                    <a:pt x="1787" y="298"/>
                  </a:lnTo>
                  <a:cubicBezTo>
                    <a:pt x="1870" y="298"/>
                    <a:pt x="1930" y="227"/>
                    <a:pt x="1930" y="144"/>
                  </a:cubicBezTo>
                  <a:cubicBezTo>
                    <a:pt x="1930" y="60"/>
                    <a:pt x="1870" y="1"/>
                    <a:pt x="1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4336;p85">
              <a:extLst>
                <a:ext uri="{FF2B5EF4-FFF2-40B4-BE49-F238E27FC236}">
                  <a16:creationId xmlns:a16="http://schemas.microsoft.com/office/drawing/2014/main" id="{F6ECDF76-92BB-B8DA-3F99-6941C44EA384}"/>
                </a:ext>
              </a:extLst>
            </p:cNvPr>
            <p:cNvSpPr/>
            <p:nvPr/>
          </p:nvSpPr>
          <p:spPr>
            <a:xfrm>
              <a:off x="2988724" y="1720102"/>
              <a:ext cx="19735" cy="9517"/>
            </a:xfrm>
            <a:custGeom>
              <a:avLst/>
              <a:gdLst/>
              <a:ahLst/>
              <a:cxnLst/>
              <a:rect l="l" t="t" r="r" b="b"/>
              <a:pathLst>
                <a:path w="620" h="299" extrusionOk="0">
                  <a:moveTo>
                    <a:pt x="143" y="1"/>
                  </a:moveTo>
                  <a:cubicBezTo>
                    <a:pt x="60" y="1"/>
                    <a:pt x="1" y="72"/>
                    <a:pt x="1" y="144"/>
                  </a:cubicBezTo>
                  <a:cubicBezTo>
                    <a:pt x="1" y="239"/>
                    <a:pt x="72" y="298"/>
                    <a:pt x="143" y="298"/>
                  </a:cubicBezTo>
                  <a:lnTo>
                    <a:pt x="477" y="298"/>
                  </a:lnTo>
                  <a:cubicBezTo>
                    <a:pt x="572" y="298"/>
                    <a:pt x="620" y="227"/>
                    <a:pt x="620" y="144"/>
                  </a:cubicBezTo>
                  <a:cubicBezTo>
                    <a:pt x="620" y="60"/>
                    <a:pt x="572" y="1"/>
                    <a:pt x="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4337;p85">
              <a:extLst>
                <a:ext uri="{FF2B5EF4-FFF2-40B4-BE49-F238E27FC236}">
                  <a16:creationId xmlns:a16="http://schemas.microsoft.com/office/drawing/2014/main" id="{39D0C16D-14E8-2B22-C027-FDA21D04C96A}"/>
                </a:ext>
              </a:extLst>
            </p:cNvPr>
            <p:cNvSpPr/>
            <p:nvPr/>
          </p:nvSpPr>
          <p:spPr>
            <a:xfrm>
              <a:off x="2957658" y="1699253"/>
              <a:ext cx="155776" cy="75087"/>
            </a:xfrm>
            <a:custGeom>
              <a:avLst/>
              <a:gdLst/>
              <a:ahLst/>
              <a:cxnLst/>
              <a:rect l="l" t="t" r="r" b="b"/>
              <a:pathLst>
                <a:path w="4894" h="2359" extrusionOk="0">
                  <a:moveTo>
                    <a:pt x="4239" y="299"/>
                  </a:moveTo>
                  <a:cubicBezTo>
                    <a:pt x="4429" y="299"/>
                    <a:pt x="4572" y="441"/>
                    <a:pt x="4572" y="644"/>
                  </a:cubicBezTo>
                  <a:lnTo>
                    <a:pt x="4572" y="965"/>
                  </a:lnTo>
                  <a:cubicBezTo>
                    <a:pt x="4572" y="1156"/>
                    <a:pt x="4429" y="1311"/>
                    <a:pt x="4239" y="1311"/>
                  </a:cubicBezTo>
                  <a:lnTo>
                    <a:pt x="3751" y="1311"/>
                  </a:lnTo>
                  <a:cubicBezTo>
                    <a:pt x="3703" y="1311"/>
                    <a:pt x="3655" y="1322"/>
                    <a:pt x="3632" y="1370"/>
                  </a:cubicBezTo>
                  <a:cubicBezTo>
                    <a:pt x="3596" y="1394"/>
                    <a:pt x="3584" y="1442"/>
                    <a:pt x="3596" y="1489"/>
                  </a:cubicBezTo>
                  <a:lnTo>
                    <a:pt x="3691" y="2061"/>
                  </a:lnTo>
                  <a:lnTo>
                    <a:pt x="3691" y="2084"/>
                  </a:lnTo>
                  <a:cubicBezTo>
                    <a:pt x="3691" y="2088"/>
                    <a:pt x="3689" y="2090"/>
                    <a:pt x="3685" y="2090"/>
                  </a:cubicBezTo>
                  <a:cubicBezTo>
                    <a:pt x="3678" y="2090"/>
                    <a:pt x="3667" y="2084"/>
                    <a:pt x="3667" y="2084"/>
                  </a:cubicBezTo>
                  <a:lnTo>
                    <a:pt x="2691" y="1334"/>
                  </a:lnTo>
                  <a:cubicBezTo>
                    <a:pt x="2655" y="1322"/>
                    <a:pt x="2632" y="1311"/>
                    <a:pt x="2596" y="1311"/>
                  </a:cubicBezTo>
                  <a:lnTo>
                    <a:pt x="631" y="1311"/>
                  </a:lnTo>
                  <a:cubicBezTo>
                    <a:pt x="441" y="1311"/>
                    <a:pt x="298" y="1156"/>
                    <a:pt x="298" y="965"/>
                  </a:cubicBezTo>
                  <a:lnTo>
                    <a:pt x="298" y="644"/>
                  </a:lnTo>
                  <a:cubicBezTo>
                    <a:pt x="298" y="441"/>
                    <a:pt x="441" y="299"/>
                    <a:pt x="631" y="299"/>
                  </a:cubicBezTo>
                  <a:close/>
                  <a:moveTo>
                    <a:pt x="631" y="1"/>
                  </a:moveTo>
                  <a:cubicBezTo>
                    <a:pt x="274" y="1"/>
                    <a:pt x="0" y="275"/>
                    <a:pt x="0" y="644"/>
                  </a:cubicBezTo>
                  <a:lnTo>
                    <a:pt x="0" y="965"/>
                  </a:lnTo>
                  <a:cubicBezTo>
                    <a:pt x="0" y="1322"/>
                    <a:pt x="274" y="1608"/>
                    <a:pt x="631" y="1608"/>
                  </a:cubicBezTo>
                  <a:lnTo>
                    <a:pt x="2548" y="1608"/>
                  </a:lnTo>
                  <a:lnTo>
                    <a:pt x="3489" y="2299"/>
                  </a:lnTo>
                  <a:cubicBezTo>
                    <a:pt x="3548" y="2346"/>
                    <a:pt x="3608" y="2358"/>
                    <a:pt x="3679" y="2358"/>
                  </a:cubicBezTo>
                  <a:cubicBezTo>
                    <a:pt x="3739" y="2358"/>
                    <a:pt x="3798" y="2346"/>
                    <a:pt x="3846" y="2323"/>
                  </a:cubicBezTo>
                  <a:cubicBezTo>
                    <a:pt x="3953" y="2239"/>
                    <a:pt x="4013" y="2120"/>
                    <a:pt x="4001" y="1989"/>
                  </a:cubicBezTo>
                  <a:lnTo>
                    <a:pt x="3941" y="1584"/>
                  </a:lnTo>
                  <a:lnTo>
                    <a:pt x="4251" y="1584"/>
                  </a:lnTo>
                  <a:cubicBezTo>
                    <a:pt x="4608" y="1584"/>
                    <a:pt x="4894" y="1311"/>
                    <a:pt x="4894" y="953"/>
                  </a:cubicBezTo>
                  <a:lnTo>
                    <a:pt x="4894" y="620"/>
                  </a:lnTo>
                  <a:cubicBezTo>
                    <a:pt x="4870" y="287"/>
                    <a:pt x="4596" y="1"/>
                    <a:pt x="423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4338;p85">
              <a:extLst>
                <a:ext uri="{FF2B5EF4-FFF2-40B4-BE49-F238E27FC236}">
                  <a16:creationId xmlns:a16="http://schemas.microsoft.com/office/drawing/2014/main" id="{AB300369-CE11-65EF-DA2F-A8AB877FF135}"/>
                </a:ext>
              </a:extLst>
            </p:cNvPr>
            <p:cNvSpPr/>
            <p:nvPr/>
          </p:nvSpPr>
          <p:spPr>
            <a:xfrm>
              <a:off x="2811367" y="1626108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6"/>
                  </a:cubicBezTo>
                  <a:cubicBezTo>
                    <a:pt x="0" y="227"/>
                    <a:pt x="84" y="299"/>
                    <a:pt x="155" y="299"/>
                  </a:cubicBezTo>
                  <a:lnTo>
                    <a:pt x="2120" y="299"/>
                  </a:lnTo>
                  <a:cubicBezTo>
                    <a:pt x="2215" y="299"/>
                    <a:pt x="2275" y="227"/>
                    <a:pt x="2275" y="156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14339;p85">
              <a:extLst>
                <a:ext uri="{FF2B5EF4-FFF2-40B4-BE49-F238E27FC236}">
                  <a16:creationId xmlns:a16="http://schemas.microsoft.com/office/drawing/2014/main" id="{BEF82E3A-EBE6-0381-9BCE-7109DBFA813A}"/>
                </a:ext>
              </a:extLst>
            </p:cNvPr>
            <p:cNvSpPr/>
            <p:nvPr/>
          </p:nvSpPr>
          <p:spPr>
            <a:xfrm>
              <a:off x="2895112" y="1626108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6"/>
                  </a:cubicBezTo>
                  <a:cubicBezTo>
                    <a:pt x="1" y="227"/>
                    <a:pt x="72" y="299"/>
                    <a:pt x="144" y="299"/>
                  </a:cubicBezTo>
                  <a:lnTo>
                    <a:pt x="798" y="299"/>
                  </a:lnTo>
                  <a:cubicBezTo>
                    <a:pt x="894" y="299"/>
                    <a:pt x="953" y="227"/>
                    <a:pt x="953" y="156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14340;p85">
              <a:extLst>
                <a:ext uri="{FF2B5EF4-FFF2-40B4-BE49-F238E27FC236}">
                  <a16:creationId xmlns:a16="http://schemas.microsoft.com/office/drawing/2014/main" id="{8996BB75-42EA-BB24-D62C-E29D25C5CF71}"/>
                </a:ext>
              </a:extLst>
            </p:cNvPr>
            <p:cNvSpPr/>
            <p:nvPr/>
          </p:nvSpPr>
          <p:spPr>
            <a:xfrm>
              <a:off x="2811367" y="1667805"/>
              <a:ext cx="72413" cy="9517"/>
            </a:xfrm>
            <a:custGeom>
              <a:avLst/>
              <a:gdLst/>
              <a:ahLst/>
              <a:cxnLst/>
              <a:rect l="l" t="t" r="r" b="b"/>
              <a:pathLst>
                <a:path w="2275" h="299" extrusionOk="0">
                  <a:moveTo>
                    <a:pt x="155" y="1"/>
                  </a:moveTo>
                  <a:cubicBezTo>
                    <a:pt x="60" y="1"/>
                    <a:pt x="0" y="84"/>
                    <a:pt x="0" y="155"/>
                  </a:cubicBezTo>
                  <a:cubicBezTo>
                    <a:pt x="0" y="227"/>
                    <a:pt x="84" y="298"/>
                    <a:pt x="155" y="298"/>
                  </a:cubicBezTo>
                  <a:lnTo>
                    <a:pt x="2120" y="298"/>
                  </a:lnTo>
                  <a:cubicBezTo>
                    <a:pt x="2215" y="298"/>
                    <a:pt x="2275" y="227"/>
                    <a:pt x="2275" y="155"/>
                  </a:cubicBezTo>
                  <a:cubicBezTo>
                    <a:pt x="2275" y="60"/>
                    <a:pt x="2215" y="1"/>
                    <a:pt x="21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14341;p85">
              <a:extLst>
                <a:ext uri="{FF2B5EF4-FFF2-40B4-BE49-F238E27FC236}">
                  <a16:creationId xmlns:a16="http://schemas.microsoft.com/office/drawing/2014/main" id="{FF6EFF24-4804-F2B5-A1A1-078CFF2EAEC6}"/>
                </a:ext>
              </a:extLst>
            </p:cNvPr>
            <p:cNvSpPr/>
            <p:nvPr/>
          </p:nvSpPr>
          <p:spPr>
            <a:xfrm>
              <a:off x="2895112" y="1667805"/>
              <a:ext cx="30366" cy="9517"/>
            </a:xfrm>
            <a:custGeom>
              <a:avLst/>
              <a:gdLst/>
              <a:ahLst/>
              <a:cxnLst/>
              <a:rect l="l" t="t" r="r" b="b"/>
              <a:pathLst>
                <a:path w="954" h="299" extrusionOk="0">
                  <a:moveTo>
                    <a:pt x="144" y="1"/>
                  </a:moveTo>
                  <a:cubicBezTo>
                    <a:pt x="60" y="1"/>
                    <a:pt x="1" y="84"/>
                    <a:pt x="1" y="155"/>
                  </a:cubicBezTo>
                  <a:cubicBezTo>
                    <a:pt x="1" y="227"/>
                    <a:pt x="72" y="298"/>
                    <a:pt x="144" y="298"/>
                  </a:cubicBezTo>
                  <a:lnTo>
                    <a:pt x="798" y="298"/>
                  </a:lnTo>
                  <a:cubicBezTo>
                    <a:pt x="894" y="298"/>
                    <a:pt x="953" y="227"/>
                    <a:pt x="953" y="155"/>
                  </a:cubicBezTo>
                  <a:cubicBezTo>
                    <a:pt x="953" y="60"/>
                    <a:pt x="882" y="1"/>
                    <a:pt x="79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14342;p85">
              <a:extLst>
                <a:ext uri="{FF2B5EF4-FFF2-40B4-BE49-F238E27FC236}">
                  <a16:creationId xmlns:a16="http://schemas.microsoft.com/office/drawing/2014/main" id="{9790C5AB-3F7B-0BC5-4C97-70D29F129D3F}"/>
                </a:ext>
              </a:extLst>
            </p:cNvPr>
            <p:cNvSpPr/>
            <p:nvPr/>
          </p:nvSpPr>
          <p:spPr>
            <a:xfrm>
              <a:off x="2811367" y="1646957"/>
              <a:ext cx="20117" cy="9517"/>
            </a:xfrm>
            <a:custGeom>
              <a:avLst/>
              <a:gdLst/>
              <a:ahLst/>
              <a:cxnLst/>
              <a:rect l="l" t="t" r="r" b="b"/>
              <a:pathLst>
                <a:path w="632" h="299" extrusionOk="0">
                  <a:moveTo>
                    <a:pt x="155" y="1"/>
                  </a:moveTo>
                  <a:cubicBezTo>
                    <a:pt x="60" y="1"/>
                    <a:pt x="0" y="72"/>
                    <a:pt x="0" y="156"/>
                  </a:cubicBezTo>
                  <a:cubicBezTo>
                    <a:pt x="0" y="239"/>
                    <a:pt x="84" y="298"/>
                    <a:pt x="155" y="298"/>
                  </a:cubicBezTo>
                  <a:lnTo>
                    <a:pt x="489" y="298"/>
                  </a:lnTo>
                  <a:cubicBezTo>
                    <a:pt x="572" y="298"/>
                    <a:pt x="631" y="227"/>
                    <a:pt x="631" y="156"/>
                  </a:cubicBezTo>
                  <a:cubicBezTo>
                    <a:pt x="631" y="60"/>
                    <a:pt x="572" y="1"/>
                    <a:pt x="4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14343;p85">
              <a:extLst>
                <a:ext uri="{FF2B5EF4-FFF2-40B4-BE49-F238E27FC236}">
                  <a16:creationId xmlns:a16="http://schemas.microsoft.com/office/drawing/2014/main" id="{B46756A8-74F2-1E9F-0010-812C966AC9C7}"/>
                </a:ext>
              </a:extLst>
            </p:cNvPr>
            <p:cNvSpPr/>
            <p:nvPr/>
          </p:nvSpPr>
          <p:spPr>
            <a:xfrm>
              <a:off x="2842815" y="1646957"/>
              <a:ext cx="82663" cy="9517"/>
            </a:xfrm>
            <a:custGeom>
              <a:avLst/>
              <a:gdLst/>
              <a:ahLst/>
              <a:cxnLst/>
              <a:rect l="l" t="t" r="r" b="b"/>
              <a:pathLst>
                <a:path w="2597" h="299" extrusionOk="0">
                  <a:moveTo>
                    <a:pt x="155" y="1"/>
                  </a:moveTo>
                  <a:cubicBezTo>
                    <a:pt x="60" y="1"/>
                    <a:pt x="1" y="72"/>
                    <a:pt x="1" y="156"/>
                  </a:cubicBezTo>
                  <a:cubicBezTo>
                    <a:pt x="1" y="239"/>
                    <a:pt x="72" y="298"/>
                    <a:pt x="155" y="298"/>
                  </a:cubicBezTo>
                  <a:lnTo>
                    <a:pt x="2441" y="298"/>
                  </a:lnTo>
                  <a:cubicBezTo>
                    <a:pt x="2537" y="298"/>
                    <a:pt x="2596" y="227"/>
                    <a:pt x="2596" y="156"/>
                  </a:cubicBezTo>
                  <a:cubicBezTo>
                    <a:pt x="2596" y="60"/>
                    <a:pt x="2525" y="1"/>
                    <a:pt x="244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14344;p85">
              <a:extLst>
                <a:ext uri="{FF2B5EF4-FFF2-40B4-BE49-F238E27FC236}">
                  <a16:creationId xmlns:a16="http://schemas.microsoft.com/office/drawing/2014/main" id="{12D358E2-33C7-AECF-2AA8-883B5EC85779}"/>
                </a:ext>
              </a:extLst>
            </p:cNvPr>
            <p:cNvSpPr/>
            <p:nvPr/>
          </p:nvSpPr>
          <p:spPr>
            <a:xfrm>
              <a:off x="2780301" y="1605291"/>
              <a:ext cx="176625" cy="117516"/>
            </a:xfrm>
            <a:custGeom>
              <a:avLst/>
              <a:gdLst/>
              <a:ahLst/>
              <a:cxnLst/>
              <a:rect l="l" t="t" r="r" b="b"/>
              <a:pathLst>
                <a:path w="5549" h="3692" extrusionOk="0">
                  <a:moveTo>
                    <a:pt x="4894" y="298"/>
                  </a:moveTo>
                  <a:cubicBezTo>
                    <a:pt x="5084" y="298"/>
                    <a:pt x="5239" y="453"/>
                    <a:pt x="5239" y="643"/>
                  </a:cubicBezTo>
                  <a:lnTo>
                    <a:pt x="5239" y="2274"/>
                  </a:lnTo>
                  <a:cubicBezTo>
                    <a:pt x="5239" y="2477"/>
                    <a:pt x="5084" y="2619"/>
                    <a:pt x="4894" y="2619"/>
                  </a:cubicBezTo>
                  <a:lnTo>
                    <a:pt x="2274" y="2619"/>
                  </a:lnTo>
                  <a:cubicBezTo>
                    <a:pt x="2250" y="2619"/>
                    <a:pt x="2215" y="2643"/>
                    <a:pt x="2191" y="2655"/>
                  </a:cubicBezTo>
                  <a:lnTo>
                    <a:pt x="1203" y="3393"/>
                  </a:lnTo>
                  <a:lnTo>
                    <a:pt x="1191" y="3393"/>
                  </a:lnTo>
                  <a:lnTo>
                    <a:pt x="1191" y="3381"/>
                  </a:lnTo>
                  <a:lnTo>
                    <a:pt x="1274" y="2798"/>
                  </a:lnTo>
                  <a:cubicBezTo>
                    <a:pt x="1274" y="2750"/>
                    <a:pt x="1274" y="2715"/>
                    <a:pt x="1250" y="2679"/>
                  </a:cubicBezTo>
                  <a:cubicBezTo>
                    <a:pt x="1215" y="2655"/>
                    <a:pt x="1179" y="2619"/>
                    <a:pt x="1131" y="2619"/>
                  </a:cubicBezTo>
                  <a:lnTo>
                    <a:pt x="643" y="2619"/>
                  </a:lnTo>
                  <a:cubicBezTo>
                    <a:pt x="453" y="2619"/>
                    <a:pt x="298" y="2477"/>
                    <a:pt x="298" y="2274"/>
                  </a:cubicBezTo>
                  <a:lnTo>
                    <a:pt x="298" y="643"/>
                  </a:lnTo>
                  <a:cubicBezTo>
                    <a:pt x="298" y="453"/>
                    <a:pt x="453" y="298"/>
                    <a:pt x="643" y="298"/>
                  </a:cubicBezTo>
                  <a:close/>
                  <a:moveTo>
                    <a:pt x="643" y="0"/>
                  </a:moveTo>
                  <a:cubicBezTo>
                    <a:pt x="286" y="0"/>
                    <a:pt x="0" y="286"/>
                    <a:pt x="0" y="643"/>
                  </a:cubicBezTo>
                  <a:lnTo>
                    <a:pt x="0" y="2286"/>
                  </a:lnTo>
                  <a:cubicBezTo>
                    <a:pt x="0" y="2643"/>
                    <a:pt x="286" y="2917"/>
                    <a:pt x="643" y="2917"/>
                  </a:cubicBezTo>
                  <a:lnTo>
                    <a:pt x="953" y="2917"/>
                  </a:lnTo>
                  <a:lnTo>
                    <a:pt x="893" y="3322"/>
                  </a:lnTo>
                  <a:cubicBezTo>
                    <a:pt x="881" y="3453"/>
                    <a:pt x="929" y="3572"/>
                    <a:pt x="1048" y="3655"/>
                  </a:cubicBezTo>
                  <a:cubicBezTo>
                    <a:pt x="1084" y="3679"/>
                    <a:pt x="1143" y="3691"/>
                    <a:pt x="1203" y="3691"/>
                  </a:cubicBezTo>
                  <a:cubicBezTo>
                    <a:pt x="1262" y="3691"/>
                    <a:pt x="1346" y="3679"/>
                    <a:pt x="1405" y="3632"/>
                  </a:cubicBezTo>
                  <a:lnTo>
                    <a:pt x="2334" y="2941"/>
                  </a:lnTo>
                  <a:lnTo>
                    <a:pt x="4906" y="2941"/>
                  </a:lnTo>
                  <a:cubicBezTo>
                    <a:pt x="5263" y="2941"/>
                    <a:pt x="5548" y="2655"/>
                    <a:pt x="5548" y="2298"/>
                  </a:cubicBezTo>
                  <a:lnTo>
                    <a:pt x="5548" y="655"/>
                  </a:lnTo>
                  <a:cubicBezTo>
                    <a:pt x="5537" y="286"/>
                    <a:pt x="5251" y="0"/>
                    <a:pt x="489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01983D14-7C69-5D10-70B8-6D413642AD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259" y="3964255"/>
            <a:ext cx="749045" cy="898258"/>
          </a:xfrm>
          <a:prstGeom prst="rect">
            <a:avLst/>
          </a:prstGeom>
        </p:spPr>
      </p:pic>
      <p:pic>
        <p:nvPicPr>
          <p:cNvPr id="10" name="Graphic 9" descr="Add with solid fill">
            <a:extLst>
              <a:ext uri="{FF2B5EF4-FFF2-40B4-BE49-F238E27FC236}">
                <a16:creationId xmlns:a16="http://schemas.microsoft.com/office/drawing/2014/main" id="{E3E4E13E-8E02-A199-CC0B-441703EE4B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06303" y="4196743"/>
            <a:ext cx="434531" cy="434531"/>
          </a:xfrm>
          <a:prstGeom prst="rect">
            <a:avLst/>
          </a:prstGeom>
        </p:spPr>
      </p:pic>
      <p:sp>
        <p:nvSpPr>
          <p:cNvPr id="11" name="Google Shape;2377;p73">
            <a:extLst>
              <a:ext uri="{FF2B5EF4-FFF2-40B4-BE49-F238E27FC236}">
                <a16:creationId xmlns:a16="http://schemas.microsoft.com/office/drawing/2014/main" id="{E46D1126-56A0-2430-31DF-18F290EF84FD}"/>
              </a:ext>
            </a:extLst>
          </p:cNvPr>
          <p:cNvSpPr/>
          <p:nvPr/>
        </p:nvSpPr>
        <p:spPr>
          <a:xfrm>
            <a:off x="4020700" y="4198523"/>
            <a:ext cx="530252" cy="432751"/>
          </a:xfrm>
          <a:custGeom>
            <a:avLst/>
            <a:gdLst/>
            <a:ahLst/>
            <a:cxnLst/>
            <a:rect l="l" t="t" r="r" b="b"/>
            <a:pathLst>
              <a:path w="2691" h="2122" extrusionOk="0">
                <a:moveTo>
                  <a:pt x="1630" y="1"/>
                </a:moveTo>
                <a:lnTo>
                  <a:pt x="1630" y="722"/>
                </a:lnTo>
                <a:lnTo>
                  <a:pt x="1630" y="808"/>
                </a:lnTo>
                <a:lnTo>
                  <a:pt x="0" y="808"/>
                </a:lnTo>
                <a:lnTo>
                  <a:pt x="0" y="1321"/>
                </a:lnTo>
                <a:lnTo>
                  <a:pt x="1630" y="1321"/>
                </a:lnTo>
                <a:lnTo>
                  <a:pt x="1630" y="1407"/>
                </a:lnTo>
                <a:lnTo>
                  <a:pt x="1630" y="2121"/>
                </a:lnTo>
                <a:lnTo>
                  <a:pt x="2691" y="1061"/>
                </a:lnTo>
                <a:lnTo>
                  <a:pt x="1630" y="1"/>
                </a:lnTo>
                <a:close/>
              </a:path>
            </a:pathLst>
          </a:custGeom>
          <a:noFill/>
          <a:ln w="28575" cap="flat" cmpd="sng">
            <a:solidFill>
              <a:schemeClr val="bg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775008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46"/>
          <p:cNvSpPr txBox="1">
            <a:spLocks noGrp="1"/>
          </p:cNvSpPr>
          <p:nvPr>
            <p:ph type="title"/>
          </p:nvPr>
        </p:nvSpPr>
        <p:spPr>
          <a:xfrm>
            <a:off x="3529967" y="2610610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Moodle</a:t>
            </a:r>
            <a:endParaRPr/>
          </a:p>
        </p:txBody>
      </p:sp>
      <p:sp>
        <p:nvSpPr>
          <p:cNvPr id="236" name="Google Shape;236;p46"/>
          <p:cNvSpPr txBox="1">
            <a:spLocks noGrp="1"/>
          </p:cNvSpPr>
          <p:nvPr>
            <p:ph type="subTitle" idx="1"/>
          </p:nvPr>
        </p:nvSpPr>
        <p:spPr>
          <a:xfrm>
            <a:off x="3486005" y="3210212"/>
            <a:ext cx="2184230" cy="96257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PT"/>
              <a:t>Apontamentos disponibilizados pelos professores de cada unidade curricular </a:t>
            </a:r>
          </a:p>
        </p:txBody>
      </p:sp>
      <p:sp>
        <p:nvSpPr>
          <p:cNvPr id="237" name="Google Shape;237;p46"/>
          <p:cNvSpPr txBox="1">
            <a:spLocks noGrp="1"/>
          </p:cNvSpPr>
          <p:nvPr>
            <p:ph type="title" idx="2"/>
          </p:nvPr>
        </p:nvSpPr>
        <p:spPr>
          <a:xfrm>
            <a:off x="6020023" y="255943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Uniarea</a:t>
            </a:r>
            <a:endParaRPr err="1"/>
          </a:p>
        </p:txBody>
      </p:sp>
      <p:sp>
        <p:nvSpPr>
          <p:cNvPr id="238" name="Google Shape;238;p46"/>
          <p:cNvSpPr txBox="1">
            <a:spLocks noGrp="1"/>
          </p:cNvSpPr>
          <p:nvPr>
            <p:ph type="subTitle" idx="3"/>
          </p:nvPr>
        </p:nvSpPr>
        <p:spPr>
          <a:xfrm>
            <a:off x="6020023" y="3201682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pt-PT"/>
              <a:t>Poucos recursos para o ensino superior</a:t>
            </a:r>
          </a:p>
        </p:txBody>
      </p:sp>
      <p:sp>
        <p:nvSpPr>
          <p:cNvPr id="233" name="Google Shape;233;p46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PT" b="1"/>
              <a:t>Aplicações e </a:t>
            </a:r>
            <a:endParaRPr lang="pt-PT"/>
          </a:p>
          <a:p>
            <a:r>
              <a:rPr lang="pt-PT" b="1"/>
              <a:t>Serviços semelhantes</a:t>
            </a:r>
            <a:endParaRPr/>
          </a:p>
        </p:txBody>
      </p:sp>
      <p:sp>
        <p:nvSpPr>
          <p:cNvPr id="239" name="Google Shape;239;p46"/>
          <p:cNvSpPr txBox="1">
            <a:spLocks noGrp="1"/>
          </p:cNvSpPr>
          <p:nvPr>
            <p:ph type="title" idx="5"/>
          </p:nvPr>
        </p:nvSpPr>
        <p:spPr>
          <a:xfrm>
            <a:off x="1048447" y="2593551"/>
            <a:ext cx="2067000" cy="54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err="1"/>
              <a:t>Accio</a:t>
            </a:r>
          </a:p>
        </p:txBody>
      </p:sp>
      <p:sp>
        <p:nvSpPr>
          <p:cNvPr id="240" name="Google Shape;240;p46"/>
          <p:cNvSpPr txBox="1">
            <a:spLocks noGrp="1"/>
          </p:cNvSpPr>
          <p:nvPr>
            <p:ph type="subTitle" idx="6"/>
          </p:nvPr>
        </p:nvSpPr>
        <p:spPr>
          <a:xfrm>
            <a:off x="1048447" y="3210212"/>
            <a:ext cx="20670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spcAft>
                <a:spcPts val="1200"/>
              </a:spcAft>
            </a:pPr>
            <a:r>
              <a:rPr lang="pt-PT"/>
              <a:t>Informação geral sobre as cadeiras (programa, avaliação ...)</a:t>
            </a:r>
          </a:p>
          <a:p>
            <a:pPr marL="0" indent="0">
              <a:spcAft>
                <a:spcPts val="1200"/>
              </a:spcAft>
            </a:pPr>
            <a:r>
              <a:rPr lang="pt-PT"/>
              <a:t>O autor do resumo é incontactável</a:t>
            </a:r>
          </a:p>
        </p:txBody>
      </p:sp>
      <p:cxnSp>
        <p:nvCxnSpPr>
          <p:cNvPr id="234" name="Google Shape;234;p46"/>
          <p:cNvCxnSpPr/>
          <p:nvPr/>
        </p:nvCxnSpPr>
        <p:spPr>
          <a:xfrm>
            <a:off x="1026200" y="414022"/>
            <a:ext cx="27630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1" name="Google Shape;241;p46"/>
          <p:cNvCxnSpPr/>
          <p:nvPr/>
        </p:nvCxnSpPr>
        <p:spPr>
          <a:xfrm>
            <a:off x="4427567" y="3146235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2" name="Google Shape;242;p46"/>
          <p:cNvCxnSpPr/>
          <p:nvPr/>
        </p:nvCxnSpPr>
        <p:spPr>
          <a:xfrm>
            <a:off x="6917620" y="3137705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cxnSp>
        <p:nvCxnSpPr>
          <p:cNvPr id="243" name="Google Shape;243;p46"/>
          <p:cNvCxnSpPr/>
          <p:nvPr/>
        </p:nvCxnSpPr>
        <p:spPr>
          <a:xfrm>
            <a:off x="1946050" y="3146235"/>
            <a:ext cx="271800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sp>
        <p:nvSpPr>
          <p:cNvPr id="244" name="Google Shape;244;p46"/>
          <p:cNvSpPr/>
          <p:nvPr/>
        </p:nvSpPr>
        <p:spPr>
          <a:xfrm>
            <a:off x="1739650" y="1850516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p46"/>
          <p:cNvSpPr/>
          <p:nvPr/>
        </p:nvSpPr>
        <p:spPr>
          <a:xfrm>
            <a:off x="4229697" y="1850516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6"/>
          <p:cNvSpPr/>
          <p:nvPr/>
        </p:nvSpPr>
        <p:spPr>
          <a:xfrm>
            <a:off x="6719750" y="1850516"/>
            <a:ext cx="684600" cy="684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36;p46">
            <a:extLst>
              <a:ext uri="{FF2B5EF4-FFF2-40B4-BE49-F238E27FC236}">
                <a16:creationId xmlns:a16="http://schemas.microsoft.com/office/drawing/2014/main" id="{146931A8-7050-6BB6-DCAB-090355F033BE}"/>
              </a:ext>
            </a:extLst>
          </p:cNvPr>
          <p:cNvSpPr txBox="1">
            <a:spLocks/>
          </p:cNvSpPr>
          <p:nvPr/>
        </p:nvSpPr>
        <p:spPr>
          <a:xfrm>
            <a:off x="3660386" y="4219863"/>
            <a:ext cx="792117" cy="5302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pt-PT" sz="1050"/>
              <a:t>Suporte as aulas</a:t>
            </a:r>
            <a:r>
              <a:rPr lang="pt-PT"/>
              <a:t> </a:t>
            </a:r>
          </a:p>
        </p:txBody>
      </p:sp>
      <p:pic>
        <p:nvPicPr>
          <p:cNvPr id="6" name="Imagem 6">
            <a:extLst>
              <a:ext uri="{FF2B5EF4-FFF2-40B4-BE49-F238E27FC236}">
                <a16:creationId xmlns:a16="http://schemas.microsoft.com/office/drawing/2014/main" id="{3CC72557-8B48-0DCF-5221-B852FEDF9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515" y="4376229"/>
            <a:ext cx="184641" cy="206621"/>
          </a:xfrm>
          <a:prstGeom prst="rect">
            <a:avLst/>
          </a:prstGeom>
        </p:spPr>
      </p:pic>
      <p:sp>
        <p:nvSpPr>
          <p:cNvPr id="7" name="Google Shape;236;p46">
            <a:extLst>
              <a:ext uri="{FF2B5EF4-FFF2-40B4-BE49-F238E27FC236}">
                <a16:creationId xmlns:a16="http://schemas.microsoft.com/office/drawing/2014/main" id="{BE4F317C-903A-FFA6-2024-1882F28CAD39}"/>
              </a:ext>
            </a:extLst>
          </p:cNvPr>
          <p:cNvSpPr txBox="1">
            <a:spLocks/>
          </p:cNvSpPr>
          <p:nvPr/>
        </p:nvSpPr>
        <p:spPr>
          <a:xfrm>
            <a:off x="4605559" y="4219862"/>
            <a:ext cx="1011923" cy="471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indent="0"/>
            <a:r>
              <a:rPr lang="pt-PT" sz="1050"/>
              <a:t>Materiais de estudos </a:t>
            </a:r>
          </a:p>
        </p:txBody>
      </p:sp>
      <p:pic>
        <p:nvPicPr>
          <p:cNvPr id="8" name="Imagem 8">
            <a:extLst>
              <a:ext uri="{FF2B5EF4-FFF2-40B4-BE49-F238E27FC236}">
                <a16:creationId xmlns:a16="http://schemas.microsoft.com/office/drawing/2014/main" id="{E79B52AE-6244-F472-63BD-579A2C0D6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938" y="2139785"/>
            <a:ext cx="530471" cy="175200"/>
          </a:xfrm>
          <a:prstGeom prst="rect">
            <a:avLst/>
          </a:prstGeom>
        </p:spPr>
      </p:pic>
      <p:pic>
        <p:nvPicPr>
          <p:cNvPr id="11" name="Imagem 11" descr="Uma imagem com texto&#10;&#10;Descrição gerada automaticamente">
            <a:extLst>
              <a:ext uri="{FF2B5EF4-FFF2-40B4-BE49-F238E27FC236}">
                <a16:creationId xmlns:a16="http://schemas.microsoft.com/office/drawing/2014/main" id="{85ED8BAF-96D4-0A49-172D-EADD2EB39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7716" y="2073153"/>
            <a:ext cx="568570" cy="242522"/>
          </a:xfrm>
          <a:prstGeom prst="rect">
            <a:avLst/>
          </a:prstGeom>
        </p:spPr>
      </p:pic>
      <p:pic>
        <p:nvPicPr>
          <p:cNvPr id="12" name="Imagem 12">
            <a:extLst>
              <a:ext uri="{FF2B5EF4-FFF2-40B4-BE49-F238E27FC236}">
                <a16:creationId xmlns:a16="http://schemas.microsoft.com/office/drawing/2014/main" id="{1C8F977E-70F4-60EB-FF45-379C85C99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46630" y="2048772"/>
            <a:ext cx="633047" cy="269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82407"/>
      </p:ext>
    </p:extLst>
  </p:cSld>
  <p:clrMapOvr>
    <a:masterClrMapping/>
  </p:clrMapOvr>
  <p:transition spd="slow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>
            <a:extLst>
              <a:ext uri="{FF2B5EF4-FFF2-40B4-BE49-F238E27FC236}">
                <a16:creationId xmlns:a16="http://schemas.microsoft.com/office/drawing/2014/main" id="{490B7E83-7E84-5FF8-F9B7-025A338C3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2692" y="215590"/>
            <a:ext cx="5922029" cy="668786"/>
          </a:xfrm>
        </p:spPr>
        <p:txBody>
          <a:bodyPr/>
          <a:lstStyle/>
          <a:p>
            <a:r>
              <a:rPr lang="pt-PT"/>
              <a:t>Resultados do Inquérito</a:t>
            </a:r>
            <a:endParaRPr lang="en-US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8CABB321-3845-20DE-FEC6-91D5BA6466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24" y="972571"/>
            <a:ext cx="6587197" cy="211194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pt-PT" sz="1100">
                <a:latin typeface="Montserrat "/>
                <a:ea typeface="Calibri" panose="020F0502020204030204" pitchFamily="34" charset="0"/>
                <a:cs typeface="Arial" panose="020B0604020202020204" pitchFamily="34" charset="0"/>
              </a:rPr>
              <a:t>D</a:t>
            </a:r>
            <a:r>
              <a:rPr lang="pt-PT" sz="1100">
                <a:effectLst/>
                <a:latin typeface="Montserrat "/>
                <a:ea typeface="Calibri" panose="020F0502020204030204" pitchFamily="34" charset="0"/>
                <a:cs typeface="Arial" panose="020B0604020202020204" pitchFamily="34" charset="0"/>
              </a:rPr>
              <a:t>ivulgado entre pessoas conhecidas, plataforma </a:t>
            </a:r>
            <a:r>
              <a:rPr lang="pt-PT" sz="1100" err="1">
                <a:effectLst/>
                <a:latin typeface="Montserrat "/>
                <a:ea typeface="Calibri" panose="020F0502020204030204" pitchFamily="34" charset="0"/>
                <a:cs typeface="Arial" panose="020B0604020202020204" pitchFamily="34" charset="0"/>
              </a:rPr>
              <a:t>Uniarea</a:t>
            </a:r>
            <a:r>
              <a:rPr lang="pt-PT" sz="1100">
                <a:effectLst/>
                <a:latin typeface="Montserrat "/>
                <a:ea typeface="Calibri" panose="020F0502020204030204" pitchFamily="34" charset="0"/>
                <a:cs typeface="Arial" panose="020B0604020202020204" pitchFamily="34" charset="0"/>
              </a:rPr>
              <a:t> e grupos de faculdade </a:t>
            </a:r>
          </a:p>
          <a:p>
            <a:pPr>
              <a:spcAft>
                <a:spcPts val="600"/>
              </a:spcAft>
            </a:pPr>
            <a:r>
              <a:rPr lang="pt-PT" sz="1100">
                <a:latin typeface="Montserrat "/>
                <a:ea typeface="Calibri" panose="020F0502020204030204" pitchFamily="34" charset="0"/>
                <a:cs typeface="Arial" panose="020B0604020202020204" pitchFamily="34" charset="0"/>
              </a:rPr>
              <a:t>M</a:t>
            </a:r>
            <a:r>
              <a:rPr lang="pt-PT" sz="1100">
                <a:effectLst/>
                <a:latin typeface="Montserrat "/>
                <a:ea typeface="Calibri" panose="020F0502020204030204" pitchFamily="34" charset="0"/>
                <a:cs typeface="Arial" panose="020B0604020202020204" pitchFamily="34" charset="0"/>
              </a:rPr>
              <a:t>aioria dos inquiridos têm idades compreendidas entre os 18 e 20 anos (77%)</a:t>
            </a:r>
          </a:p>
          <a:p>
            <a:pPr>
              <a:spcAft>
                <a:spcPts val="600"/>
              </a:spcAft>
            </a:pPr>
            <a:r>
              <a:rPr lang="pt-PT" sz="1100">
                <a:latin typeface="Montserrat "/>
                <a:ea typeface="Calibri" panose="020F0502020204030204" pitchFamily="34" charset="0"/>
                <a:cs typeface="Arial" panose="020B0604020202020204" pitchFamily="34" charset="0"/>
              </a:rPr>
              <a:t>P</a:t>
            </a:r>
            <a:r>
              <a:rPr lang="pt-PT" sz="1100">
                <a:effectLst/>
                <a:latin typeface="Montserrat "/>
                <a:ea typeface="Calibri" panose="020F0502020204030204" pitchFamily="34" charset="0"/>
                <a:cs typeface="Arial" panose="020B0604020202020204" pitchFamily="34" charset="0"/>
              </a:rPr>
              <a:t>redomínio de respostas do género feminino   </a:t>
            </a:r>
          </a:p>
          <a:p>
            <a:pPr>
              <a:spcAft>
                <a:spcPts val="600"/>
              </a:spcAft>
            </a:pPr>
            <a:r>
              <a:rPr lang="pt-PT" sz="1100">
                <a:latin typeface="Montserrat "/>
                <a:ea typeface="Calibri" panose="020F0502020204030204" pitchFamily="34" charset="0"/>
                <a:cs typeface="Arial" panose="020B0604020202020204" pitchFamily="34" charset="0"/>
              </a:rPr>
              <a:t>Destaque para os grupos privados (91%), </a:t>
            </a:r>
            <a:r>
              <a:rPr lang="pt-PT" sz="1100">
                <a:effectLst/>
                <a:latin typeface="Montserrat "/>
                <a:ea typeface="Calibri" panose="020F0502020204030204" pitchFamily="34" charset="0"/>
                <a:cs typeface="Arial" panose="020B0604020202020204" pitchFamily="34" charset="0"/>
              </a:rPr>
              <a:t>seguido do </a:t>
            </a:r>
            <a:r>
              <a:rPr lang="pt-PT" sz="1100" err="1">
                <a:effectLst/>
                <a:latin typeface="Montserrat "/>
                <a:ea typeface="Calibri" panose="020F0502020204030204" pitchFamily="34" charset="0"/>
                <a:cs typeface="Arial" panose="020B0604020202020204" pitchFamily="34" charset="0"/>
              </a:rPr>
              <a:t>Accio</a:t>
            </a:r>
            <a:r>
              <a:rPr lang="pt-PT" sz="1100">
                <a:effectLst/>
                <a:latin typeface="Montserrat "/>
                <a:ea typeface="Calibri" panose="020F0502020204030204" pitchFamily="34" charset="0"/>
                <a:cs typeface="Arial" panose="020B0604020202020204" pitchFamily="34" charset="0"/>
              </a:rPr>
              <a:t> (32%)</a:t>
            </a:r>
          </a:p>
          <a:p>
            <a:pPr>
              <a:spcAft>
                <a:spcPts val="600"/>
              </a:spcAft>
            </a:pPr>
            <a:r>
              <a:rPr lang="pt-PT" sz="1100">
                <a:effectLst/>
                <a:latin typeface="Montserrat "/>
                <a:ea typeface="Calibri" panose="020F0502020204030204" pitchFamily="34" charset="0"/>
                <a:cs typeface="Arial" panose="020B0604020202020204" pitchFamily="34" charset="0"/>
              </a:rPr>
              <a:t>Reconhecido o benefício de comunicar com os autores dos apontamentos</a:t>
            </a:r>
          </a:p>
          <a:p>
            <a:pPr>
              <a:spcAft>
                <a:spcPts val="600"/>
              </a:spcAft>
            </a:pPr>
            <a:r>
              <a:rPr lang="pt-PT" sz="1100">
                <a:latin typeface="Montserrat "/>
                <a:ea typeface="Calibri" panose="020F0502020204030204" pitchFamily="34" charset="0"/>
                <a:cs typeface="Arial" panose="020B0604020202020204" pitchFamily="34" charset="0"/>
              </a:rPr>
              <a:t>Inquiridos mais incentivados a partilhar recursos se forem recompensados com pontos</a:t>
            </a:r>
          </a:p>
          <a:p>
            <a:pPr>
              <a:spcAft>
                <a:spcPts val="600"/>
              </a:spcAft>
            </a:pPr>
            <a:r>
              <a:rPr lang="pt-PT" sz="1100">
                <a:latin typeface="Montserrat "/>
                <a:ea typeface="Calibri" panose="020F0502020204030204" pitchFamily="34" charset="0"/>
                <a:cs typeface="Arial" panose="020B0604020202020204" pitchFamily="34" charset="0"/>
              </a:rPr>
              <a:t>Adesão muito grande à consulta de apontamentos em formato digital (85%)</a:t>
            </a:r>
            <a:endParaRPr lang="pt-PT" sz="1100">
              <a:effectLst/>
              <a:latin typeface="Montserrat "/>
              <a:ea typeface="Calibri" panose="020F0502020204030204" pitchFamily="34" charset="0"/>
              <a:cs typeface="Arial" panose="020B0604020202020204" pitchFamily="34" charset="0"/>
            </a:endParaRPr>
          </a:p>
          <a:p>
            <a:endParaRPr lang="en-US"/>
          </a:p>
        </p:txBody>
      </p:sp>
      <p:cxnSp>
        <p:nvCxnSpPr>
          <p:cNvPr id="17" name="Google Shape;209;p43">
            <a:extLst>
              <a:ext uri="{FF2B5EF4-FFF2-40B4-BE49-F238E27FC236}">
                <a16:creationId xmlns:a16="http://schemas.microsoft.com/office/drawing/2014/main" id="{F9A82E0D-DE3D-EB2A-2527-F4EFCCCF1214}"/>
              </a:ext>
            </a:extLst>
          </p:cNvPr>
          <p:cNvCxnSpPr>
            <a:cxnSpLocks/>
          </p:cNvCxnSpPr>
          <p:nvPr/>
        </p:nvCxnSpPr>
        <p:spPr>
          <a:xfrm flipH="1">
            <a:off x="623824" y="815479"/>
            <a:ext cx="3948176" cy="0"/>
          </a:xfrm>
          <a:prstGeom prst="straightConnector1">
            <a:avLst/>
          </a:prstGeom>
          <a:noFill/>
          <a:ln w="9525" cap="flat" cmpd="sng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</p:cxnSp>
      <p:graphicFrame>
        <p:nvGraphicFramePr>
          <p:cNvPr id="4" name="Gráfico 16">
            <a:extLst>
              <a:ext uri="{FF2B5EF4-FFF2-40B4-BE49-F238E27FC236}">
                <a16:creationId xmlns:a16="http://schemas.microsoft.com/office/drawing/2014/main" id="{52269A98-FE43-E1E7-AEE3-D8DD90F5675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3797720"/>
              </p:ext>
            </p:extLst>
          </p:nvPr>
        </p:nvGraphicFramePr>
        <p:xfrm>
          <a:off x="143245" y="3429570"/>
          <a:ext cx="8857510" cy="170238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CaixaDeTexto 18">
            <a:extLst>
              <a:ext uri="{FF2B5EF4-FFF2-40B4-BE49-F238E27FC236}">
                <a16:creationId xmlns:a16="http://schemas.microsoft.com/office/drawing/2014/main" id="{385DE6FB-7FF5-146A-6FDD-E61965E92C97}"/>
              </a:ext>
            </a:extLst>
          </p:cNvPr>
          <p:cNvSpPr txBox="1"/>
          <p:nvPr/>
        </p:nvSpPr>
        <p:spPr>
          <a:xfrm>
            <a:off x="1510144" y="3083501"/>
            <a:ext cx="639387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200" b="0" i="0">
                <a:solidFill>
                  <a:srgbClr val="6ADBF6"/>
                </a:solidFill>
                <a:effectLst/>
                <a:latin typeface="Montserrat Medium" panose="00000600000000000000" pitchFamily="2" charset="0"/>
              </a:rPr>
              <a:t>Supondo que poderia requisitar apontamentos adicionais num fórum, que sistema consideraria mais adequado?</a:t>
            </a:r>
            <a:endParaRPr lang="pt-PT" sz="1200">
              <a:solidFill>
                <a:srgbClr val="6ADBF6"/>
              </a:solidFill>
              <a:latin typeface="Montserrat Medium" panose="000006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7695668"/>
      </p:ext>
    </p:extLst>
  </p:cSld>
  <p:clrMapOvr>
    <a:masterClrMapping/>
  </p:clrMapOvr>
  <p:transition spd="slow">
    <p:wipe dir="r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A71FCF73-5D40-F4D8-D2F0-F6A71AD369E9}"/>
              </a:ext>
            </a:extLst>
          </p:cNvPr>
          <p:cNvSpPr txBox="1"/>
          <p:nvPr/>
        </p:nvSpPr>
        <p:spPr>
          <a:xfrm>
            <a:off x="689519" y="2050580"/>
            <a:ext cx="2674189" cy="476726"/>
          </a:xfrm>
          <a:prstGeom prst="roundRect">
            <a:avLst/>
          </a:prstGeom>
          <a:noFill/>
          <a:ln>
            <a:solidFill>
              <a:srgbClr val="FFAB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100">
                <a:solidFill>
                  <a:schemeClr val="bg1"/>
                </a:solidFill>
                <a:effectLst/>
                <a:latin typeface="Montserrat "/>
              </a:rPr>
              <a:t>   Comunicação e intercâmbio são a chave para o sucesso </a:t>
            </a:r>
            <a:endParaRPr lang="pt-PT" sz="1200">
              <a:noFill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5D7977-DB41-D45A-420F-65B3826212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01675" y="69726"/>
            <a:ext cx="4629300" cy="941400"/>
          </a:xfrm>
        </p:spPr>
        <p:txBody>
          <a:bodyPr/>
          <a:lstStyle/>
          <a:p>
            <a:pPr algn="ctr"/>
            <a:r>
              <a:rPr lang="en" sz="2400"/>
              <a:t>Personas</a:t>
            </a:r>
            <a:br>
              <a:rPr lang="en" sz="2400"/>
            </a:br>
            <a:br>
              <a:rPr lang="en" sz="2400"/>
            </a:br>
            <a:endParaRPr lang="pt-P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D385E4-0C05-0903-D2C2-7BD57C42D7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6162" y="2581522"/>
            <a:ext cx="3686758" cy="1965764"/>
          </a:xfrm>
        </p:spPr>
        <p:txBody>
          <a:bodyPr/>
          <a:lstStyle/>
          <a:p>
            <a:r>
              <a:rPr lang="pt-PT" sz="1050"/>
              <a:t>19 anos (2º ano licenciatura)</a:t>
            </a:r>
          </a:p>
          <a:p>
            <a:r>
              <a:rPr lang="pt-PT" sz="1050"/>
              <a:t>Filho único</a:t>
            </a:r>
          </a:p>
          <a:p>
            <a:r>
              <a:rPr lang="pt-PT" sz="1050"/>
              <a:t>Nacionalidade italiana</a:t>
            </a:r>
          </a:p>
          <a:p>
            <a:r>
              <a:rPr lang="pt-PT" sz="1050"/>
              <a:t>Aderiu ao programa Erasmus</a:t>
            </a:r>
          </a:p>
          <a:p>
            <a:r>
              <a:rPr lang="pt-PT" sz="1050"/>
              <a:t>A</a:t>
            </a:r>
            <a:r>
              <a:rPr lang="pt-PT" sz="1050">
                <a:effectLst/>
              </a:rPr>
              <a:t>gilidade de aprendizagem e métodos de estudo </a:t>
            </a:r>
          </a:p>
          <a:p>
            <a:r>
              <a:rPr lang="pt-PT" sz="1050"/>
              <a:t>Consolidação da aprendizagem com a e</a:t>
            </a:r>
            <a:r>
              <a:rPr lang="pt-PT" sz="1050">
                <a:effectLst/>
              </a:rPr>
              <a:t>laboração de apontamentos</a:t>
            </a:r>
          </a:p>
          <a:p>
            <a:r>
              <a:rPr lang="pt-PT" sz="1050"/>
              <a:t>Procura encontrar </a:t>
            </a:r>
            <a:r>
              <a:rPr lang="pt-PT" sz="1050">
                <a:effectLst/>
              </a:rPr>
              <a:t>novas formas de partilhar o seu conhecimento e se tornar mais sociável</a:t>
            </a:r>
            <a:br>
              <a:rPr lang="pt-PT">
                <a:effectLst/>
              </a:rPr>
            </a:br>
            <a:br>
              <a:rPr lang="pt-PT">
                <a:effectLst/>
              </a:rPr>
            </a:br>
            <a:endParaRPr lang="pt-P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08A053-551E-1472-5972-94FF44D6EC36}"/>
              </a:ext>
            </a:extLst>
          </p:cNvPr>
          <p:cNvSpPr txBox="1"/>
          <p:nvPr/>
        </p:nvSpPr>
        <p:spPr>
          <a:xfrm>
            <a:off x="1135680" y="497808"/>
            <a:ext cx="1853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PT" sz="1800" err="1">
                <a:solidFill>
                  <a:srgbClr val="FFAB40"/>
                </a:solidFill>
                <a:latin typeface="Montserrat "/>
              </a:rPr>
              <a:t>Italo</a:t>
            </a:r>
            <a:r>
              <a:rPr lang="pt-PT" sz="1800">
                <a:solidFill>
                  <a:srgbClr val="FFAB40"/>
                </a:solidFill>
                <a:latin typeface="Montserrat "/>
              </a:rPr>
              <a:t> </a:t>
            </a:r>
            <a:r>
              <a:rPr lang="pt-PT" sz="1800" err="1">
                <a:solidFill>
                  <a:srgbClr val="FFAB40"/>
                </a:solidFill>
                <a:latin typeface="Montserrat "/>
              </a:rPr>
              <a:t>Delluci</a:t>
            </a:r>
            <a:r>
              <a:rPr lang="pt-PT" sz="1800">
                <a:solidFill>
                  <a:srgbClr val="FFAB40"/>
                </a:solidFill>
                <a:latin typeface="Montserrat "/>
              </a:rPr>
              <a:t> </a:t>
            </a:r>
          </a:p>
        </p:txBody>
      </p:sp>
      <p:pic>
        <p:nvPicPr>
          <p:cNvPr id="8" name="Graphic 7" descr="Open quotation mark with solid fill">
            <a:extLst>
              <a:ext uri="{FF2B5EF4-FFF2-40B4-BE49-F238E27FC236}">
                <a16:creationId xmlns:a16="http://schemas.microsoft.com/office/drawing/2014/main" id="{46BA9C88-19D9-7C69-18F1-5E11C1742E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6578" y="1918608"/>
            <a:ext cx="457200" cy="4572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F34604F-0B35-6640-3667-DC24C894C879}"/>
              </a:ext>
            </a:extLst>
          </p:cNvPr>
          <p:cNvSpPr txBox="1"/>
          <p:nvPr/>
        </p:nvSpPr>
        <p:spPr>
          <a:xfrm>
            <a:off x="5338901" y="497808"/>
            <a:ext cx="2257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PT" sz="1800">
                <a:solidFill>
                  <a:srgbClr val="FFAB40"/>
                </a:solidFill>
                <a:effectLst/>
                <a:latin typeface="Montserrat "/>
              </a:rPr>
              <a:t>Beatriz Ribeiro</a:t>
            </a:r>
            <a:endParaRPr lang="pt-PT" sz="1800">
              <a:solidFill>
                <a:srgbClr val="FFAB40"/>
              </a:solidFill>
              <a:latin typeface="Montserrat "/>
            </a:endParaRPr>
          </a:p>
        </p:txBody>
      </p:sp>
      <p:pic>
        <p:nvPicPr>
          <p:cNvPr id="16" name="Imagem 7" descr="Uma imagem com parede, pessoa, interior&#10;&#10;Descrição gerada automaticamente">
            <a:extLst>
              <a:ext uri="{FF2B5EF4-FFF2-40B4-BE49-F238E27FC236}">
                <a16:creationId xmlns:a16="http://schemas.microsoft.com/office/drawing/2014/main" id="{1203876D-72B6-8CC8-CBFF-3ACE40BF6B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0443" y="852706"/>
            <a:ext cx="1143658" cy="1143658"/>
          </a:xfrm>
          <a:prstGeom prst="round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17" name="Imagem 8" descr="Uma imagem com árvore, pessoa, exterior, relva&#10;&#10;Descrição gerada automaticamente">
            <a:extLst>
              <a:ext uri="{FF2B5EF4-FFF2-40B4-BE49-F238E27FC236}">
                <a16:creationId xmlns:a16="http://schemas.microsoft.com/office/drawing/2014/main" id="{659CD956-0115-8A3A-21B0-AFEC4B84C97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580" t="18750" b="11492"/>
          <a:stretch/>
        </p:blipFill>
        <p:spPr>
          <a:xfrm>
            <a:off x="5881199" y="852706"/>
            <a:ext cx="1143658" cy="1145627"/>
          </a:xfrm>
          <a:prstGeom prst="roundRect">
            <a:avLst/>
          </a:prstGeom>
          <a:ln w="12700">
            <a:solidFill>
              <a:schemeClr val="bg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8F6003F-245B-A7AF-046C-E3E278652356}"/>
              </a:ext>
            </a:extLst>
          </p:cNvPr>
          <p:cNvSpPr txBox="1"/>
          <p:nvPr/>
        </p:nvSpPr>
        <p:spPr>
          <a:xfrm>
            <a:off x="4757055" y="2095024"/>
            <a:ext cx="3118813" cy="476725"/>
          </a:xfrm>
          <a:prstGeom prst="roundRect">
            <a:avLst/>
          </a:prstGeom>
          <a:noFill/>
          <a:ln>
            <a:solidFill>
              <a:srgbClr val="FFAB4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pt-PT" sz="1100">
                <a:solidFill>
                  <a:schemeClr val="bg1"/>
                </a:solidFill>
                <a:effectLst/>
                <a:latin typeface="Montserrat "/>
              </a:rPr>
              <a:t>   </a:t>
            </a:r>
            <a:r>
              <a:rPr lang="pt-PT" sz="1100">
                <a:solidFill>
                  <a:schemeClr val="bg1">
                    <a:lumMod val="95000"/>
                  </a:schemeClr>
                </a:solidFill>
                <a:effectLst/>
                <a:latin typeface="Montserrat "/>
              </a:rPr>
              <a:t>Não é suficiente ter uma boa mente: o importante é saber como usá-la. </a:t>
            </a:r>
            <a:endParaRPr lang="pt-PT" sz="1200">
              <a:solidFill>
                <a:schemeClr val="bg1">
                  <a:lumMod val="95000"/>
                </a:schemeClr>
              </a:solidFill>
              <a:latin typeface="Montserrat "/>
            </a:endParaRPr>
          </a:p>
        </p:txBody>
      </p:sp>
      <p:pic>
        <p:nvPicPr>
          <p:cNvPr id="20" name="Graphic 19" descr="Open quotation mark with solid fill">
            <a:extLst>
              <a:ext uri="{FF2B5EF4-FFF2-40B4-BE49-F238E27FC236}">
                <a16:creationId xmlns:a16="http://schemas.microsoft.com/office/drawing/2014/main" id="{83888F19-13E9-DC0E-9BEA-66373602E1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572989" y="1989955"/>
            <a:ext cx="457200" cy="457200"/>
          </a:xfrm>
          <a:prstGeom prst="rect">
            <a:avLst/>
          </a:prstGeom>
        </p:spPr>
      </p:pic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2575CAB-29E6-510F-79E9-E7FBEA006550}"/>
              </a:ext>
            </a:extLst>
          </p:cNvPr>
          <p:cNvSpPr txBox="1">
            <a:spLocks/>
          </p:cNvSpPr>
          <p:nvPr/>
        </p:nvSpPr>
        <p:spPr>
          <a:xfrm>
            <a:off x="4757055" y="2640973"/>
            <a:ext cx="3999571" cy="2402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PT" sz="1000"/>
              <a:t>20</a:t>
            </a:r>
            <a:r>
              <a:rPr lang="pt-PT" sz="1000">
                <a:effectLst/>
              </a:rPr>
              <a:t> anos (3º ano licenciatura)</a:t>
            </a:r>
          </a:p>
          <a:p>
            <a:r>
              <a:rPr lang="pt-PT" sz="1000"/>
              <a:t>Portuguesa</a:t>
            </a:r>
          </a:p>
          <a:p>
            <a:r>
              <a:rPr lang="pt-PT" sz="1000">
                <a:effectLst/>
              </a:rPr>
              <a:t>3 irmãos</a:t>
            </a:r>
          </a:p>
          <a:p>
            <a:r>
              <a:rPr lang="pt-PT" sz="1000"/>
              <a:t>P</a:t>
            </a:r>
            <a:r>
              <a:rPr lang="pt-PT" sz="1000">
                <a:effectLst/>
              </a:rPr>
              <a:t>articipava em atividades extracurriculares e nomeadamente atletismo, que acentuou o seu lado competitivo</a:t>
            </a:r>
          </a:p>
          <a:p>
            <a:r>
              <a:rPr lang="pt-PT" sz="1000"/>
              <a:t>Não lida</a:t>
            </a:r>
            <a:r>
              <a:rPr lang="pt-PT" sz="1000">
                <a:effectLst/>
              </a:rPr>
              <a:t> bem com o seu insucesso nem com o sucesso dos colegas</a:t>
            </a:r>
          </a:p>
          <a:p>
            <a:r>
              <a:rPr lang="pt-PT" sz="1000">
                <a:effectLst/>
              </a:rPr>
              <a:t>Procura por isso uma ferramenta que lhe permita desenvolver competências sociais que despertem o seu lado altruísta </a:t>
            </a:r>
            <a:br>
              <a:rPr lang="pt-PT" sz="1000"/>
            </a:br>
            <a:br>
              <a:rPr lang="pt-PT"/>
            </a:br>
            <a:endParaRPr lang="pt-PT"/>
          </a:p>
        </p:txBody>
      </p:sp>
    </p:spTree>
    <p:extLst>
      <p:ext uri="{BB962C8B-B14F-4D97-AF65-F5344CB8AC3E}">
        <p14:creationId xmlns:p14="http://schemas.microsoft.com/office/powerpoint/2010/main" val="3943227327"/>
      </p:ext>
    </p:extLst>
  </p:cSld>
  <p:clrMapOvr>
    <a:masterClrMapping/>
  </p:clrMapOvr>
  <p:transition spd="slow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tângulo 19">
            <a:extLst>
              <a:ext uri="{FF2B5EF4-FFF2-40B4-BE49-F238E27FC236}">
                <a16:creationId xmlns:a16="http://schemas.microsoft.com/office/drawing/2014/main" id="{5C95A8AE-3C16-1736-9138-B3F2141BF2A7}"/>
              </a:ext>
            </a:extLst>
          </p:cNvPr>
          <p:cNvSpPr/>
          <p:nvPr/>
        </p:nvSpPr>
        <p:spPr>
          <a:xfrm>
            <a:off x="-784" y="-75406"/>
            <a:ext cx="9183686" cy="529431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PT"/>
          </a:p>
        </p:txBody>
      </p:sp>
      <p:pic>
        <p:nvPicPr>
          <p:cNvPr id="8" name="Imagem 8" descr="Uma imagem com árvore, pessoa, exterior, relva&#10;&#10;Descrição gerada automaticamente">
            <a:extLst>
              <a:ext uri="{FF2B5EF4-FFF2-40B4-BE49-F238E27FC236}">
                <a16:creationId xmlns:a16="http://schemas.microsoft.com/office/drawing/2014/main" id="{C390CAEC-E360-B24D-855A-1B9715C8C5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580" t="18750" b="11492"/>
          <a:stretch/>
        </p:blipFill>
        <p:spPr>
          <a:xfrm>
            <a:off x="6428591" y="126072"/>
            <a:ext cx="1076355" cy="1078208"/>
          </a:xfrm>
          <a:prstGeom prst="roundRect">
            <a:avLst/>
          </a:prstGeom>
          <a:ln w="12700">
            <a:solidFill>
              <a:schemeClr val="bg1"/>
            </a:solidFill>
          </a:ln>
        </p:spPr>
      </p:pic>
      <p:pic>
        <p:nvPicPr>
          <p:cNvPr id="7" name="Imagem 7" descr="Uma imagem com parede, pessoa, interior&#10;&#10;Descrição gerada automaticamente">
            <a:extLst>
              <a:ext uri="{FF2B5EF4-FFF2-40B4-BE49-F238E27FC236}">
                <a16:creationId xmlns:a16="http://schemas.microsoft.com/office/drawing/2014/main" id="{8CF6995E-67AA-8F73-714A-71B2DAA73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308" y="124780"/>
            <a:ext cx="1079500" cy="1079500"/>
          </a:xfrm>
          <a:prstGeom prst="roundRect">
            <a:avLst/>
          </a:prstGeom>
          <a:ln w="12700">
            <a:solidFill>
              <a:schemeClr val="tx1"/>
            </a:solidFill>
          </a:ln>
        </p:spPr>
      </p:pic>
      <p:pic>
        <p:nvPicPr>
          <p:cNvPr id="17" name="Google Shape;2185;p69">
            <a:extLst>
              <a:ext uri="{FF2B5EF4-FFF2-40B4-BE49-F238E27FC236}">
                <a16:creationId xmlns:a16="http://schemas.microsoft.com/office/drawing/2014/main" id="{5026DC7B-46ED-6637-C213-44416C841F65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5400000">
            <a:off x="2131924" y="1826235"/>
            <a:ext cx="4606544" cy="120363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AB8C9D96-1EF0-1BE7-FF47-59030CAF8900}"/>
              </a:ext>
            </a:extLst>
          </p:cNvPr>
          <p:cNvSpPr txBox="1"/>
          <p:nvPr/>
        </p:nvSpPr>
        <p:spPr>
          <a:xfrm>
            <a:off x="271815" y="1404466"/>
            <a:ext cx="3484800" cy="37551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100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</a:rPr>
              <a:t>Na consulta do fórum de dúvidas do Moodle de Desenho de Algoritmos, </a:t>
            </a:r>
            <a:r>
              <a:rPr lang="pt-PT" sz="1100" err="1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</a:rPr>
              <a:t>Italo</a:t>
            </a:r>
            <a:r>
              <a:rPr lang="pt-PT" sz="1100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</a:rPr>
              <a:t> verificou a existência de imensas reclamações acerca da quantidade de matéria englobada no exame e sobre a dificuldade na sua abordagem.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100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</a:rPr>
              <a:t>Tendo em conta que, poderia ter uma possível solução, quando chegou a casa</a:t>
            </a:r>
            <a:r>
              <a:rPr lang="pt-PT" sz="1100" b="1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</a:rPr>
              <a:t>, autenticou-se</a:t>
            </a:r>
            <a:r>
              <a:rPr lang="pt-PT" sz="1100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</a:rPr>
              <a:t> na sua conta do </a:t>
            </a:r>
            <a:r>
              <a:rPr lang="pt-PT" sz="1100" err="1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</a:rPr>
              <a:t>NoteGram</a:t>
            </a:r>
            <a:r>
              <a:rPr lang="pt-PT" sz="1100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</a:rPr>
              <a:t> e </a:t>
            </a:r>
            <a:r>
              <a:rPr lang="pt-PT" sz="1100" b="1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</a:rPr>
              <a:t>disponibilizou </a:t>
            </a:r>
            <a:r>
              <a:rPr lang="pt-PT" sz="1100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</a:rPr>
              <a:t>na plataforma todos apontamentos que elaborou.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100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</a:rPr>
              <a:t>Depois de publicados, os restantes estudantes </a:t>
            </a:r>
            <a:r>
              <a:rPr lang="pt-PT" sz="1100" b="1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</a:rPr>
              <a:t>enviaram mensagens</a:t>
            </a:r>
            <a:r>
              <a:rPr lang="pt-PT" sz="1100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</a:rPr>
              <a:t> de agradecimento ao </a:t>
            </a:r>
            <a:r>
              <a:rPr lang="pt-PT" sz="1100" err="1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</a:rPr>
              <a:t>Italo</a:t>
            </a:r>
            <a:r>
              <a:rPr lang="pt-PT" sz="1100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</a:rPr>
              <a:t>, compartilharam os documentos em </a:t>
            </a:r>
            <a:r>
              <a:rPr lang="pt-PT" sz="1100" b="1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</a:rPr>
              <a:t>grupos privados</a:t>
            </a:r>
            <a:r>
              <a:rPr lang="pt-PT" sz="1100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</a:rPr>
              <a:t> na </a:t>
            </a:r>
            <a:r>
              <a:rPr lang="pt-PT" sz="1100" err="1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</a:rPr>
              <a:t>NoteGram</a:t>
            </a:r>
            <a:r>
              <a:rPr lang="pt-PT" sz="1100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</a:rPr>
              <a:t> e deram </a:t>
            </a:r>
            <a:r>
              <a:rPr lang="pt-PT" sz="1100" b="1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</a:rPr>
              <a:t>avaliação </a:t>
            </a:r>
            <a:r>
              <a:rPr lang="pt-PT" sz="1100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</a:rPr>
              <a:t>positiva ao publicado.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PT" sz="1100">
                <a:solidFill>
                  <a:schemeClr val="bg1">
                    <a:lumMod val="95000"/>
                  </a:schemeClr>
                </a:solidFill>
                <a:latin typeface="Montserrat "/>
                <a:ea typeface="Calibri" panose="020F0502020204030204" pitchFamily="34" charset="0"/>
              </a:rPr>
              <a:t>A</a:t>
            </a:r>
            <a:r>
              <a:rPr lang="pt-PT" sz="1100">
                <a:solidFill>
                  <a:schemeClr val="bg1">
                    <a:lumMod val="95000"/>
                  </a:schemeClr>
                </a:solidFill>
                <a:effectLst/>
                <a:latin typeface="Montserrat "/>
                <a:ea typeface="Calibri" panose="020F0502020204030204" pitchFamily="34" charset="0"/>
              </a:rPr>
              <a:t> </a:t>
            </a:r>
            <a:r>
              <a:rPr lang="pt-PT" sz="1100" b="1">
                <a:solidFill>
                  <a:schemeClr val="bg1">
                    <a:lumMod val="95000"/>
                  </a:schemeClr>
                </a:solidFill>
                <a:effectLst/>
                <a:latin typeface="Montserrat "/>
                <a:ea typeface="Calibri" panose="020F0502020204030204" pitchFamily="34" charset="0"/>
              </a:rPr>
              <a:t>pontuação</a:t>
            </a:r>
            <a:r>
              <a:rPr lang="pt-PT" sz="1100">
                <a:solidFill>
                  <a:schemeClr val="bg1">
                    <a:lumMod val="95000"/>
                  </a:schemeClr>
                </a:solidFill>
                <a:effectLst/>
                <a:latin typeface="Montserrat "/>
                <a:ea typeface="Calibri" panose="020F0502020204030204" pitchFamily="34" charset="0"/>
              </a:rPr>
              <a:t> </a:t>
            </a:r>
            <a:r>
              <a:rPr lang="pt-PT" sz="1100">
                <a:solidFill>
                  <a:schemeClr val="bg1">
                    <a:lumMod val="95000"/>
                  </a:schemeClr>
                </a:solidFill>
                <a:latin typeface="Montserrat "/>
                <a:ea typeface="Calibri" panose="020F0502020204030204" pitchFamily="34" charset="0"/>
              </a:rPr>
              <a:t>do</a:t>
            </a:r>
            <a:r>
              <a:rPr lang="pt-PT" sz="1100">
                <a:solidFill>
                  <a:schemeClr val="bg1">
                    <a:lumMod val="95000"/>
                  </a:schemeClr>
                </a:solidFill>
                <a:effectLst/>
                <a:latin typeface="Montserrat "/>
                <a:ea typeface="Calibri" panose="020F0502020204030204" pitchFamily="34" charset="0"/>
              </a:rPr>
              <a:t> </a:t>
            </a:r>
            <a:r>
              <a:rPr lang="pt-PT" sz="1100" err="1">
                <a:solidFill>
                  <a:schemeClr val="bg1">
                    <a:lumMod val="95000"/>
                  </a:schemeClr>
                </a:solidFill>
                <a:effectLst/>
                <a:latin typeface="Montserrat "/>
                <a:ea typeface="Calibri" panose="020F0502020204030204" pitchFamily="34" charset="0"/>
              </a:rPr>
              <a:t>Italo</a:t>
            </a:r>
            <a:r>
              <a:rPr lang="pt-PT" sz="1100">
                <a:solidFill>
                  <a:schemeClr val="bg1">
                    <a:lumMod val="95000"/>
                  </a:schemeClr>
                </a:solidFill>
                <a:effectLst/>
                <a:latin typeface="Montserrat "/>
                <a:ea typeface="Calibri" panose="020F0502020204030204" pitchFamily="34" charset="0"/>
              </a:rPr>
              <a:t> aumentou e conseguiu criar amizades com diversos estudantes do seu curso.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pt-PT" sz="1100">
              <a:solidFill>
                <a:schemeClr val="bg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1A9A965B-CB2F-0D38-09F9-76AF50F1E37F}"/>
              </a:ext>
            </a:extLst>
          </p:cNvPr>
          <p:cNvSpPr txBox="1"/>
          <p:nvPr/>
        </p:nvSpPr>
        <p:spPr>
          <a:xfrm>
            <a:off x="5266759" y="1365015"/>
            <a:ext cx="3686400" cy="34522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100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  <a:cs typeface="Arial" panose="020B0604020202020204" pitchFamily="34" charset="0"/>
              </a:rPr>
              <a:t>Quando se encontrava a estudar para o próximo exame de Física, a Beatriz recebeu algumas mensagens das colegas a pedir soluções para determinados exercícios que já tinham sido resolvidos e enviados, mas devido à quantidade de mensagens trocadas no grupo de WhatsApp do 3º ano do curso, as colegas não conseguiram encontrar.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100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  <a:cs typeface="Arial" panose="020B0604020202020204" pitchFamily="34" charset="0"/>
              </a:rPr>
              <a:t>De forma a ter tudo mais organizado, </a:t>
            </a:r>
            <a:r>
              <a:rPr lang="pt-PT" sz="1100" b="1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  <a:cs typeface="Arial" panose="020B0604020202020204" pitchFamily="34" charset="0"/>
              </a:rPr>
              <a:t>autenticou-se</a:t>
            </a:r>
            <a:r>
              <a:rPr lang="pt-PT" sz="1100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  <a:cs typeface="Arial" panose="020B0604020202020204" pitchFamily="34" charset="0"/>
              </a:rPr>
              <a:t> no </a:t>
            </a:r>
            <a:r>
              <a:rPr lang="pt-PT" sz="1100" err="1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  <a:cs typeface="Arial" panose="020B0604020202020204" pitchFamily="34" charset="0"/>
              </a:rPr>
              <a:t>NoteGram</a:t>
            </a:r>
            <a:r>
              <a:rPr lang="pt-PT" sz="1100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  <a:cs typeface="Arial" panose="020B0604020202020204" pitchFamily="34" charset="0"/>
              </a:rPr>
              <a:t> e forneceu todas as soluções que pudessem ser úteis para as colegas</a:t>
            </a:r>
            <a:r>
              <a:rPr lang="pt-PT" sz="1100" b="1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  <a:cs typeface="Arial" panose="020B0604020202020204" pitchFamily="34" charset="0"/>
              </a:rPr>
              <a:t>, publicando-as</a:t>
            </a:r>
            <a:r>
              <a:rPr lang="pt-PT" sz="1100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  <a:cs typeface="Arial" panose="020B0604020202020204" pitchFamily="34" charset="0"/>
              </a:rPr>
              <a:t> na plataforma.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PT" sz="1100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  <a:cs typeface="Arial" panose="020B0604020202020204" pitchFamily="34" charset="0"/>
              </a:rPr>
              <a:t>Enquanto </a:t>
            </a:r>
            <a:r>
              <a:rPr lang="pt-PT" sz="1100" b="1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  <a:cs typeface="Arial" panose="020B0604020202020204" pitchFamily="34" charset="0"/>
              </a:rPr>
              <a:t>consultava</a:t>
            </a:r>
            <a:r>
              <a:rPr lang="pt-PT" sz="1100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  <a:cs typeface="Arial" panose="020B0604020202020204" pitchFamily="34" charset="0"/>
              </a:rPr>
              <a:t> os apontamentos, uma colega reparou que Beatriz tinha cometido um erro num dos exercícios e </a:t>
            </a:r>
            <a:r>
              <a:rPr lang="pt-PT" sz="1100" b="1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  <a:cs typeface="Arial" panose="020B0604020202020204" pitchFamily="34" charset="0"/>
              </a:rPr>
              <a:t>enviou-lhe</a:t>
            </a:r>
            <a:r>
              <a:rPr lang="pt-PT" sz="1100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pt-PT" sz="1100" b="1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  <a:cs typeface="Arial" panose="020B0604020202020204" pitchFamily="34" charset="0"/>
              </a:rPr>
              <a:t>mensagem</a:t>
            </a:r>
            <a:r>
              <a:rPr lang="pt-PT" sz="1100">
                <a:solidFill>
                  <a:schemeClr val="bg1"/>
                </a:solidFill>
                <a:effectLst/>
                <a:latin typeface="Montserrat "/>
                <a:ea typeface="Calibri" panose="020F0502020204030204" pitchFamily="34" charset="0"/>
                <a:cs typeface="Arial" panose="020B0604020202020204" pitchFamily="34" charset="0"/>
              </a:rPr>
              <a:t> através da plataforma para a alertar do ocorrido.</a:t>
            </a:r>
          </a:p>
          <a:p>
            <a:endParaRPr lang="pt-PT" sz="1000">
              <a:solidFill>
                <a:schemeClr val="bg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FD9F594-873D-E13F-F707-6D586383B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4318" y="4635728"/>
            <a:ext cx="9179033" cy="290525"/>
          </a:xfrm>
        </p:spPr>
        <p:txBody>
          <a:bodyPr/>
          <a:lstStyle/>
          <a:p>
            <a:pPr algn="ctr"/>
            <a:r>
              <a:rPr lang="en" sz="2400">
                <a:solidFill>
                  <a:srgbClr val="FFAB40"/>
                </a:solidFill>
              </a:rPr>
              <a:t>Activity Scenarios</a:t>
            </a:r>
            <a:endParaRPr lang="en" sz="2400"/>
          </a:p>
        </p:txBody>
      </p:sp>
    </p:spTree>
    <p:extLst>
      <p:ext uri="{BB962C8B-B14F-4D97-AF65-F5344CB8AC3E}">
        <p14:creationId xmlns:p14="http://schemas.microsoft.com/office/powerpoint/2010/main" val="35349324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787A6-5FD3-8AA5-1E55-0691CD23A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61368" y="662808"/>
            <a:ext cx="2067000" cy="420453"/>
          </a:xfrm>
        </p:spPr>
        <p:txBody>
          <a:bodyPr/>
          <a:lstStyle/>
          <a:p>
            <a:r>
              <a:rPr lang="pt-PT"/>
              <a:t>Ações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97BCC14-79AC-4AB8-D695-98BA08A93A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26661" y="1049086"/>
            <a:ext cx="4155827" cy="1850493"/>
          </a:xfrm>
        </p:spPr>
        <p:txBody>
          <a:bodyPr/>
          <a:lstStyle/>
          <a:p>
            <a:pPr algn="l">
              <a:buFont typeface="Arial" panose="020B0604020202020204" pitchFamily="34" charset="0"/>
              <a:buChar char="•"/>
            </a:pPr>
            <a:r>
              <a:rPr lang="pt-PT" sz="1100"/>
              <a:t>Criar, editar, pesquisar, remover e selecionar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sz="1100"/>
              <a:t>Criar, editar, pesquisar, remover, partilhar, selecionar, download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sz="1100"/>
              <a:t>Criar, editar, remover, selecionar, pesquisar, download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sz="1100"/>
              <a:t>Criar, Editar, Adicionar/Expulsar, remover, selecionar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sz="1100"/>
              <a:t>Criar, remover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pt-PT" sz="1100"/>
              <a:t>Visualizar, remover</a:t>
            </a:r>
          </a:p>
          <a:p>
            <a:pPr marL="114300" indent="0" algn="l"/>
            <a:endParaRPr lang="pt-PT" sz="1100"/>
          </a:p>
          <a:p>
            <a:pPr algn="l">
              <a:buFont typeface="Arial" panose="020B0604020202020204" pitchFamily="34" charset="0"/>
              <a:buChar char="•"/>
            </a:pPr>
            <a:endParaRPr lang="pt-PT" sz="1100"/>
          </a:p>
          <a:p>
            <a:pPr algn="l">
              <a:buFont typeface="Arial" panose="020B0604020202020204" pitchFamily="34" charset="0"/>
              <a:buChar char="•"/>
            </a:pPr>
            <a:endParaRPr lang="pt-PT" sz="1100"/>
          </a:p>
          <a:p>
            <a:pPr algn="l">
              <a:buFont typeface="Arial" panose="020B0604020202020204" pitchFamily="34" charset="0"/>
              <a:buChar char="•"/>
            </a:pPr>
            <a:endParaRPr lang="pt-PT" sz="1100"/>
          </a:p>
          <a:p>
            <a:pPr algn="l"/>
            <a:endParaRPr lang="pt-PT" sz="1100"/>
          </a:p>
          <a:p>
            <a:pPr algn="l"/>
            <a:endParaRPr lang="pt-PT" sz="1100"/>
          </a:p>
          <a:p>
            <a:pPr algn="l"/>
            <a:endParaRPr lang="pt-PT" sz="1100"/>
          </a:p>
          <a:p>
            <a:pPr algn="l"/>
            <a:endParaRPr lang="pt-PT" sz="110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54204010-8C7D-10EA-DD78-FC6FAA39ADA7}"/>
              </a:ext>
            </a:extLst>
          </p:cNvPr>
          <p:cNvSpPr>
            <a:spLocks noGrp="1"/>
          </p:cNvSpPr>
          <p:nvPr>
            <p:ph type="title" idx="2"/>
          </p:nvPr>
        </p:nvSpPr>
        <p:spPr>
          <a:xfrm>
            <a:off x="414529" y="2861451"/>
            <a:ext cx="1367554" cy="335155"/>
          </a:xfrm>
        </p:spPr>
        <p:txBody>
          <a:bodyPr/>
          <a:lstStyle/>
          <a:p>
            <a:r>
              <a:rPr lang="pt-PT"/>
              <a:t>Relações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AF2B5AC-3443-810F-EE5C-7957CCF04B92}"/>
              </a:ext>
            </a:extLst>
          </p:cNvPr>
          <p:cNvSpPr>
            <a:spLocks noGrp="1"/>
          </p:cNvSpPr>
          <p:nvPr>
            <p:ph type="subTitle" idx="3"/>
          </p:nvPr>
        </p:nvSpPr>
        <p:spPr>
          <a:xfrm>
            <a:off x="4728041" y="3156568"/>
            <a:ext cx="4054346" cy="2114880"/>
          </a:xfrm>
        </p:spPr>
        <p:txBody>
          <a:bodyPr/>
          <a:lstStyle/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1100">
                <a:effectLst/>
                <a:latin typeface="Montserrat "/>
                <a:ea typeface="Calibri" panose="020F0502020204030204" pitchFamily="34" charset="0"/>
                <a:cs typeface="Arial"/>
              </a:rPr>
              <a:t>Um utilizador faz download de apontamentos;</a:t>
            </a:r>
            <a:endParaRPr lang="pt-PT">
              <a:cs typeface="Arial"/>
            </a:endParaRP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1100">
                <a:effectLst/>
                <a:latin typeface="Montserrat "/>
                <a:ea typeface="Calibri" panose="020F0502020204030204" pitchFamily="34" charset="0"/>
                <a:cs typeface="Arial"/>
              </a:rPr>
              <a:t>Um utilizador tem várias notificações;</a:t>
            </a: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1100">
                <a:effectLst/>
                <a:latin typeface="Montserrat "/>
                <a:ea typeface="Calibri" panose="020F0502020204030204" pitchFamily="34" charset="0"/>
                <a:cs typeface="Arial"/>
              </a:rPr>
              <a:t>Um utilizador gosta de apontamentos;</a:t>
            </a:r>
          </a:p>
          <a:p>
            <a:pPr marL="342900" lvl="0" indent="-342900" algn="l">
              <a:lnSpc>
                <a:spcPct val="107000"/>
              </a:lnSpc>
              <a:buFont typeface="Arial" panose="020B0604020202020204" pitchFamily="34" charset="0"/>
              <a:buChar char="•"/>
            </a:pPr>
            <a:r>
              <a:rPr lang="pt-PT" sz="1100">
                <a:effectLst/>
                <a:latin typeface="Montserrat "/>
                <a:ea typeface="Calibri" panose="020F0502020204030204" pitchFamily="34" charset="0"/>
                <a:cs typeface="Arial"/>
              </a:rPr>
              <a:t>Uma mensagem ou uma notificação pertencem a um utilizador que por sua vez pertence a um grupo;</a:t>
            </a:r>
          </a:p>
          <a:p>
            <a:pPr marL="342900" lvl="0" indent="-342900" algn="l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pt-PT" sz="1100">
                <a:effectLst/>
                <a:latin typeface="Montserrat "/>
                <a:ea typeface="Calibri" panose="020F0502020204030204" pitchFamily="34" charset="0"/>
                <a:cs typeface="Arial"/>
              </a:rPr>
              <a:t>Uma notificação faz referência a um utilizador, apontamentos ou lista de publicações.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AD4D9A1E-C536-BE16-758D-7A4D96EE016A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2615117" y="129045"/>
            <a:ext cx="3298644" cy="497848"/>
          </a:xfrm>
        </p:spPr>
        <p:txBody>
          <a:bodyPr/>
          <a:lstStyle/>
          <a:p>
            <a:r>
              <a:rPr lang="pt-PT"/>
              <a:t>Modelo conceptual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E72EFCD2-FF6B-CE24-7DF5-E4E9327EA9C5}"/>
              </a:ext>
            </a:extLst>
          </p:cNvPr>
          <p:cNvSpPr>
            <a:spLocks noGrp="1"/>
          </p:cNvSpPr>
          <p:nvPr>
            <p:ph type="title" idx="5"/>
          </p:nvPr>
        </p:nvSpPr>
        <p:spPr>
          <a:xfrm>
            <a:off x="565510" y="536176"/>
            <a:ext cx="2503271" cy="548400"/>
          </a:xfrm>
        </p:spPr>
        <p:txBody>
          <a:bodyPr/>
          <a:lstStyle/>
          <a:p>
            <a:r>
              <a:rPr lang="pt-PT"/>
              <a:t>Objetos (atributos)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8480D02-CDE6-9900-88AA-C8965C6BA950}"/>
              </a:ext>
            </a:extLst>
          </p:cNvPr>
          <p:cNvSpPr>
            <a:spLocks noGrp="1"/>
          </p:cNvSpPr>
          <p:nvPr>
            <p:ph type="subTitle" idx="6"/>
          </p:nvPr>
        </p:nvSpPr>
        <p:spPr>
          <a:xfrm>
            <a:off x="858983" y="1053610"/>
            <a:ext cx="3295192" cy="1406910"/>
          </a:xfrm>
        </p:spPr>
        <p:txBody>
          <a:bodyPr/>
          <a:lstStyle/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100">
                <a:latin typeface="Montserrat "/>
                <a:ea typeface="Calibri" panose="020F0502020204030204" pitchFamily="34" charset="0"/>
                <a:cs typeface="Arial"/>
              </a:rPr>
              <a:t>Utilizador</a:t>
            </a:r>
            <a:r>
              <a:rPr lang="pt-PT" sz="1100">
                <a:effectLst/>
                <a:latin typeface="Montserrat "/>
                <a:ea typeface="Calibri" panose="020F0502020204030204" pitchFamily="34" charset="0"/>
                <a:cs typeface="Arial"/>
              </a:rPr>
              <a:t> (nome, nome de utilizador, bio, foto, email, pontuação);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100">
                <a:latin typeface="Montserrat "/>
                <a:ea typeface="Calibri" panose="020F0502020204030204" pitchFamily="34" charset="0"/>
                <a:cs typeface="Arial"/>
              </a:rPr>
              <a:t>Apontamento</a:t>
            </a:r>
            <a:r>
              <a:rPr lang="pt-PT" sz="1100">
                <a:effectLst/>
                <a:latin typeface="Montserrat "/>
                <a:ea typeface="Calibri" panose="020F0502020204030204" pitchFamily="34" charset="0"/>
                <a:cs typeface="Arial"/>
              </a:rPr>
              <a:t> (descrição, autor, conteúdo, data);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100">
                <a:latin typeface="Montserrat "/>
                <a:ea typeface="Calibri" panose="020F0502020204030204" pitchFamily="34" charset="0"/>
                <a:cs typeface="Arial"/>
              </a:rPr>
              <a:t>Lista</a:t>
            </a:r>
            <a:r>
              <a:rPr lang="pt-PT" sz="1100">
                <a:effectLst/>
                <a:latin typeface="Montserrat "/>
                <a:ea typeface="Calibri" panose="020F0502020204030204" pitchFamily="34" charset="0"/>
                <a:cs typeface="Arial"/>
              </a:rPr>
              <a:t> de publicações (nome, descrição);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100">
                <a:latin typeface="Montserrat "/>
                <a:ea typeface="Calibri" panose="020F0502020204030204" pitchFamily="34" charset="0"/>
                <a:cs typeface="Arial"/>
              </a:rPr>
              <a:t>Grupo</a:t>
            </a:r>
            <a:r>
              <a:rPr lang="pt-PT" sz="1100">
                <a:effectLst/>
                <a:latin typeface="Montserrat "/>
                <a:ea typeface="Calibri" panose="020F0502020204030204" pitchFamily="34" charset="0"/>
                <a:cs typeface="Arial"/>
              </a:rPr>
              <a:t> (nome, foto);</a:t>
            </a:r>
          </a:p>
          <a:p>
            <a:pPr marL="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100">
                <a:latin typeface="Montserrat "/>
                <a:ea typeface="Calibri" panose="020F0502020204030204" pitchFamily="34" charset="0"/>
                <a:cs typeface="Arial"/>
              </a:rPr>
              <a:t>Mensagem </a:t>
            </a:r>
            <a:r>
              <a:rPr lang="pt-PT" sz="1100">
                <a:effectLst/>
                <a:latin typeface="Montserrat "/>
                <a:ea typeface="Calibri" panose="020F0502020204030204" pitchFamily="34" charset="0"/>
                <a:cs typeface="Arial"/>
              </a:rPr>
              <a:t>(texto, data);</a:t>
            </a:r>
          </a:p>
          <a:p>
            <a:pPr marL="342900" lvl="0" indent="-342900" algn="l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pt-PT" sz="1100">
                <a:latin typeface="Montserrat "/>
                <a:ea typeface="Calibri" panose="020F0502020204030204" pitchFamily="34" charset="0"/>
                <a:cs typeface="Arial"/>
              </a:rPr>
              <a:t>Notificação</a:t>
            </a:r>
            <a:r>
              <a:rPr lang="pt-PT" sz="1100">
                <a:effectLst/>
                <a:latin typeface="Montserrat "/>
                <a:ea typeface="Calibri" panose="020F0502020204030204" pitchFamily="34" charset="0"/>
                <a:cs typeface="Arial"/>
              </a:rPr>
              <a:t> (texto, data).</a:t>
            </a:r>
          </a:p>
        </p:txBody>
      </p:sp>
      <p:sp>
        <p:nvSpPr>
          <p:cNvPr id="11" name="Subtitle 4">
            <a:extLst>
              <a:ext uri="{FF2B5EF4-FFF2-40B4-BE49-F238E27FC236}">
                <a16:creationId xmlns:a16="http://schemas.microsoft.com/office/drawing/2014/main" id="{31A83464-5D97-A0C4-9DFC-816276848A69}"/>
              </a:ext>
            </a:extLst>
          </p:cNvPr>
          <p:cNvSpPr txBox="1">
            <a:spLocks/>
          </p:cNvSpPr>
          <p:nvPr/>
        </p:nvSpPr>
        <p:spPr>
          <a:xfrm>
            <a:off x="659302" y="3165097"/>
            <a:ext cx="3909340" cy="1671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sz="2100" b="0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342900" algn="l">
              <a:lnSpc>
                <a:spcPct val="107000"/>
              </a:lnSpc>
              <a:buFont typeface="Arial,Sans-Serif" panose="020B0604020202020204" pitchFamily="34" charset="0"/>
              <a:buChar char="•"/>
            </a:pPr>
            <a:r>
              <a:rPr lang="pt-PT" sz="1100">
                <a:solidFill>
                  <a:schemeClr val="bg1"/>
                </a:solidFill>
                <a:cs typeface="Arial"/>
              </a:rPr>
              <a:t>Um grupo é formado por pelo menos três utilizadores;</a:t>
            </a:r>
            <a:endParaRPr lang="en-US" sz="1100">
              <a:solidFill>
                <a:schemeClr val="bg1"/>
              </a:solidFill>
              <a:cs typeface="Arial"/>
            </a:endParaRPr>
          </a:p>
          <a:p>
            <a:pPr marL="342900" algn="l">
              <a:lnSpc>
                <a:spcPct val="107000"/>
              </a:lnSpc>
              <a:buFont typeface="Arial,Sans-Serif" panose="020B0604020202020204" pitchFamily="34" charset="0"/>
              <a:buChar char="•"/>
            </a:pPr>
            <a:r>
              <a:rPr lang="pt-PT" sz="1100">
                <a:solidFill>
                  <a:schemeClr val="bg1"/>
                </a:solidFill>
                <a:cs typeface="Arial"/>
              </a:rPr>
              <a:t>Um apontamento pertence a um utilizador;</a:t>
            </a:r>
            <a:endParaRPr lang="en-US" sz="1100">
              <a:solidFill>
                <a:schemeClr val="bg1"/>
              </a:solidFill>
              <a:cs typeface="Arial"/>
            </a:endParaRPr>
          </a:p>
          <a:p>
            <a:pPr marL="342900" algn="l">
              <a:lnSpc>
                <a:spcPct val="107000"/>
              </a:lnSpc>
              <a:buFont typeface="Arial,Sans-Serif" panose="020B0604020202020204" pitchFamily="34" charset="0"/>
              <a:buChar char="•"/>
            </a:pPr>
            <a:r>
              <a:rPr lang="pt-PT" sz="1100">
                <a:solidFill>
                  <a:schemeClr val="bg1"/>
                </a:solidFill>
                <a:cs typeface="Arial"/>
              </a:rPr>
              <a:t>Uma lista de publicações pertence a um utilizador.</a:t>
            </a:r>
            <a:endParaRPr lang="en-US" sz="1100">
              <a:solidFill>
                <a:schemeClr val="bg1"/>
              </a:solidFill>
              <a:cs typeface="Arial"/>
            </a:endParaRPr>
          </a:p>
          <a:p>
            <a:pPr marL="342900" algn="l">
              <a:lnSpc>
                <a:spcPct val="107000"/>
              </a:lnSpc>
              <a:buFont typeface="Arial,Sans-Serif" panose="020B0604020202020204" pitchFamily="34" charset="0"/>
              <a:buChar char="•"/>
            </a:pPr>
            <a:r>
              <a:rPr lang="pt-PT" sz="1100">
                <a:solidFill>
                  <a:schemeClr val="bg1"/>
                </a:solidFill>
                <a:cs typeface="Arial"/>
              </a:rPr>
              <a:t>Lista de publicações tem apontamentos;</a:t>
            </a:r>
            <a:endParaRPr lang="en-US" sz="1100">
              <a:solidFill>
                <a:schemeClr val="bg1"/>
              </a:solidFill>
              <a:cs typeface="Arial"/>
            </a:endParaRPr>
          </a:p>
          <a:p>
            <a:pPr marL="342900" algn="l">
              <a:lnSpc>
                <a:spcPct val="107000"/>
              </a:lnSpc>
              <a:buFont typeface="Arial,Sans-Serif" panose="020B0604020202020204" pitchFamily="34" charset="0"/>
              <a:buChar char="•"/>
            </a:pPr>
            <a:r>
              <a:rPr lang="pt-PT" sz="1100">
                <a:solidFill>
                  <a:schemeClr val="bg1"/>
                </a:solidFill>
                <a:cs typeface="Arial"/>
              </a:rPr>
              <a:t>Um utilizador faz download de uma lista de apontamentos;</a:t>
            </a:r>
            <a:endParaRPr lang="pt-PT" sz="1100">
              <a:latin typeface="Montserrat "/>
              <a:ea typeface="Calibri" panose="020F0502020204030204" pitchFamily="34" charset="0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975824282"/>
      </p:ext>
    </p:extLst>
  </p:cSld>
  <p:clrMapOvr>
    <a:masterClrMapping/>
  </p:clrMapOvr>
  <p:transition spd="slow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4590B62B-743D-B441-04CE-11D848FDA4CD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294662" y="572864"/>
            <a:ext cx="4629300" cy="941400"/>
          </a:xfrm>
        </p:spPr>
        <p:txBody>
          <a:bodyPr/>
          <a:lstStyle/>
          <a:p>
            <a:r>
              <a:rPr lang="en-GB" err="1"/>
              <a:t>Funcionalidades</a:t>
            </a:r>
            <a:r>
              <a:rPr lang="en-GB"/>
              <a:t> e </a:t>
            </a:r>
            <a:r>
              <a:rPr lang="en-GB" err="1"/>
              <a:t>tarefas</a:t>
            </a:r>
            <a:endParaRPr lang="pt-PT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5CD3E86C-A1E6-BE89-E092-815F73D76837}"/>
              </a:ext>
            </a:extLst>
          </p:cNvPr>
          <p:cNvSpPr txBox="1"/>
          <p:nvPr/>
        </p:nvSpPr>
        <p:spPr>
          <a:xfrm>
            <a:off x="294662" y="1305174"/>
            <a:ext cx="36608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>
                <a:solidFill>
                  <a:schemeClr val="bg1"/>
                </a:solidFill>
                <a:latin typeface="Montserrat ExtraBold" panose="00000900000000000000" pitchFamily="2" charset="0"/>
              </a:rPr>
              <a:t>Tarefa</a:t>
            </a:r>
            <a:r>
              <a:rPr lang="pt-PT">
                <a:solidFill>
                  <a:schemeClr val="bg1"/>
                </a:solidFill>
                <a:latin typeface="Montserrat ExtraBold" panose="00000900000000000000" pitchFamily="2" charset="0"/>
              </a:rPr>
              <a:t>:</a:t>
            </a:r>
            <a:r>
              <a:rPr lang="pt-PT" sz="1100">
                <a:solidFill>
                  <a:schemeClr val="bg1"/>
                </a:solidFill>
              </a:rPr>
              <a:t> </a:t>
            </a:r>
            <a:r>
              <a:rPr lang="pt-PT" sz="1100">
                <a:solidFill>
                  <a:schemeClr val="bg1"/>
                </a:solidFill>
                <a:latin typeface="Montserrat   "/>
              </a:rPr>
              <a:t>Enviar apontamento para um grupo</a:t>
            </a:r>
          </a:p>
          <a:p>
            <a:endParaRPr lang="pt-PT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F607CA51-667F-94B1-8A06-34483E11221A}"/>
              </a:ext>
            </a:extLst>
          </p:cNvPr>
          <p:cNvSpPr txBox="1"/>
          <p:nvPr/>
        </p:nvSpPr>
        <p:spPr>
          <a:xfrm>
            <a:off x="294662" y="1828394"/>
            <a:ext cx="3293665" cy="17712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>
                <a:solidFill>
                  <a:schemeClr val="bg1"/>
                </a:solidFill>
                <a:latin typeface="Montserrat ExtraBold" panose="00000900000000000000" pitchFamily="2" charset="0"/>
              </a:rPr>
              <a:t>Funcionalidades: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PT" sz="1100">
                <a:solidFill>
                  <a:schemeClr val="bg1"/>
                </a:solidFill>
                <a:latin typeface="Montserrat" panose="00000500000000000000" pitchFamily="2" charset="0"/>
              </a:rPr>
              <a:t>Pesquisar utilizadores;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PT" sz="1100">
                <a:solidFill>
                  <a:schemeClr val="bg1"/>
                </a:solidFill>
                <a:latin typeface="Montserrat" panose="00000500000000000000" pitchFamily="2" charset="0"/>
              </a:rPr>
              <a:t>Enviar pedido de </a:t>
            </a:r>
            <a:r>
              <a:rPr lang="pt-PT" sz="1100" i="1" err="1">
                <a:solidFill>
                  <a:schemeClr val="bg1"/>
                </a:solidFill>
                <a:latin typeface="Montserrat" panose="00000500000000000000" pitchFamily="2" charset="0"/>
              </a:rPr>
              <a:t>follow</a:t>
            </a:r>
            <a:r>
              <a:rPr lang="pt-PT" sz="1100">
                <a:solidFill>
                  <a:schemeClr val="bg1"/>
                </a:solidFill>
                <a:latin typeface="Montserrat" panose="00000500000000000000" pitchFamily="2" charset="0"/>
              </a:rPr>
              <a:t> aos utilizadores;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PT" sz="1100">
                <a:solidFill>
                  <a:schemeClr val="bg1"/>
                </a:solidFill>
                <a:latin typeface="Montserrat" panose="00000500000000000000" pitchFamily="2" charset="0"/>
              </a:rPr>
              <a:t>Criar um grupo;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PT" sz="1100">
                <a:solidFill>
                  <a:schemeClr val="bg1"/>
                </a:solidFill>
                <a:latin typeface="Montserrat" panose="00000500000000000000" pitchFamily="2" charset="0"/>
              </a:rPr>
              <a:t>Pesquisar apontamentos;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PT" sz="1100">
                <a:solidFill>
                  <a:schemeClr val="bg1"/>
                </a:solidFill>
                <a:latin typeface="Montserrat" panose="00000500000000000000" pitchFamily="2" charset="0"/>
              </a:rPr>
              <a:t>Selecionar apontamento;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PT" sz="1100">
                <a:solidFill>
                  <a:schemeClr val="bg1"/>
                </a:solidFill>
                <a:latin typeface="Montserrat" panose="00000500000000000000" pitchFamily="2" charset="0"/>
              </a:rPr>
              <a:t>Enviar mensagem para o grupo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A674F5BB-1F41-D159-666A-5915CAB6EAE5}"/>
              </a:ext>
            </a:extLst>
          </p:cNvPr>
          <p:cNvSpPr txBox="1"/>
          <p:nvPr/>
        </p:nvSpPr>
        <p:spPr>
          <a:xfrm>
            <a:off x="4572000" y="1305174"/>
            <a:ext cx="4364182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>
                <a:solidFill>
                  <a:schemeClr val="bg1"/>
                </a:solidFill>
                <a:latin typeface="Montserrat ExtraBold" panose="00000900000000000000" pitchFamily="2" charset="0"/>
              </a:rPr>
              <a:t>Tarefa: </a:t>
            </a:r>
            <a:r>
              <a:rPr lang="pt-PT" sz="1050">
                <a:solidFill>
                  <a:schemeClr val="bg1"/>
                </a:solidFill>
                <a:latin typeface="Montserrat "/>
              </a:rPr>
              <a:t>Publicar e adicionar um apontamento a uma lista de </a:t>
            </a:r>
            <a:r>
              <a:rPr lang="pt-PT" sz="1100">
                <a:solidFill>
                  <a:schemeClr val="bg1"/>
                </a:solidFill>
                <a:latin typeface="Montserrat "/>
              </a:rPr>
              <a:t>publicações</a:t>
            </a:r>
          </a:p>
          <a:p>
            <a:pPr algn="ctr"/>
            <a:endParaRPr lang="pt-PT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45AD2E5A-0BD7-C913-ACF9-719FD3BF112E}"/>
              </a:ext>
            </a:extLst>
          </p:cNvPr>
          <p:cNvSpPr txBox="1"/>
          <p:nvPr/>
        </p:nvSpPr>
        <p:spPr>
          <a:xfrm>
            <a:off x="4572000" y="1857725"/>
            <a:ext cx="4364182" cy="1517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200">
                <a:solidFill>
                  <a:schemeClr val="bg1"/>
                </a:solidFill>
                <a:latin typeface="Montserrat ExtraBold" panose="00000900000000000000" pitchFamily="2" charset="0"/>
              </a:rPr>
              <a:t>Funcionalidades: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PT" sz="1100">
                <a:solidFill>
                  <a:schemeClr val="bg1"/>
                </a:solidFill>
                <a:latin typeface="Montserrat" panose="00000500000000000000" pitchFamily="2" charset="0"/>
              </a:rPr>
              <a:t>Registar utilizador;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PT" sz="1100">
                <a:solidFill>
                  <a:schemeClr val="bg1"/>
                </a:solidFill>
                <a:latin typeface="Montserrat" panose="00000500000000000000" pitchFamily="2" charset="0"/>
              </a:rPr>
              <a:t>Fazer </a:t>
            </a:r>
            <a:r>
              <a:rPr lang="pt-PT" sz="1100" i="1">
                <a:solidFill>
                  <a:schemeClr val="bg1"/>
                </a:solidFill>
                <a:latin typeface="Montserrat" panose="00000500000000000000" pitchFamily="2" charset="0"/>
              </a:rPr>
              <a:t>upload</a:t>
            </a:r>
            <a:r>
              <a:rPr lang="pt-PT" sz="1100">
                <a:solidFill>
                  <a:schemeClr val="bg1"/>
                </a:solidFill>
                <a:latin typeface="Montserrat" panose="00000500000000000000" pitchFamily="2" charset="0"/>
              </a:rPr>
              <a:t> de um novo apontamento;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PT" sz="1100">
                <a:solidFill>
                  <a:schemeClr val="bg1"/>
                </a:solidFill>
                <a:latin typeface="Montserrat" panose="00000500000000000000" pitchFamily="2" charset="0"/>
              </a:rPr>
              <a:t>Adicionar apontamento à lista de publicações correspondente;</a:t>
            </a: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pt-PT" sz="1100">
                <a:solidFill>
                  <a:schemeClr val="bg1"/>
                </a:solidFill>
                <a:latin typeface="Montserrat" panose="00000500000000000000" pitchFamily="2" charset="0"/>
              </a:rPr>
              <a:t>Receber pontos pela publicação</a:t>
            </a:r>
          </a:p>
        </p:txBody>
      </p:sp>
    </p:spTree>
    <p:extLst>
      <p:ext uri="{BB962C8B-B14F-4D97-AF65-F5344CB8AC3E}">
        <p14:creationId xmlns:p14="http://schemas.microsoft.com/office/powerpoint/2010/main" val="3243168795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Futuristic Background by Slidesgo">
  <a:themeElements>
    <a:clrScheme name="Simple Light">
      <a:dk1>
        <a:srgbClr val="001633"/>
      </a:dk1>
      <a:lt1>
        <a:srgbClr val="FFFFFF"/>
      </a:lt1>
      <a:dk2>
        <a:srgbClr val="85D5E6"/>
      </a:dk2>
      <a:lt2>
        <a:srgbClr val="FFAB40"/>
      </a:lt2>
      <a:accent1>
        <a:srgbClr val="FFAB40"/>
      </a:accent1>
      <a:accent2>
        <a:srgbClr val="85D5E6"/>
      </a:accent2>
      <a:accent3>
        <a:srgbClr val="78909C"/>
      </a:accent3>
      <a:accent4>
        <a:srgbClr val="FFAB40"/>
      </a:accent4>
      <a:accent5>
        <a:srgbClr val="0097A7"/>
      </a:accent5>
      <a:accent6>
        <a:srgbClr val="001633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727C71EE02B5C447B422ABD4525C94B2" ma:contentTypeVersion="5" ma:contentTypeDescription="Criar um novo documento." ma:contentTypeScope="" ma:versionID="876446d318380f0d6bc41166ef1d184c">
  <xsd:schema xmlns:xsd="http://www.w3.org/2001/XMLSchema" xmlns:xs="http://www.w3.org/2001/XMLSchema" xmlns:p="http://schemas.microsoft.com/office/2006/metadata/properties" xmlns:ns3="ca0486df-58f0-4706-a05c-5f1c4a3b86d0" xmlns:ns4="8a6110d5-540e-434f-ac1d-5c8106568431" targetNamespace="http://schemas.microsoft.com/office/2006/metadata/properties" ma:root="true" ma:fieldsID="76c4b006d989fdd8fe04e06edda50273" ns3:_="" ns4:_="">
    <xsd:import namespace="ca0486df-58f0-4706-a05c-5f1c4a3b86d0"/>
    <xsd:import namespace="8a6110d5-540e-434f-ac1d-5c810656843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a0486df-58f0-4706-a05c-5f1c4a3b86d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6110d5-540e-434f-ac1d-5c8106568431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Partilhado Com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ash de Sugestão de Partilha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6C233D3-0848-49C2-9F55-E49334A41C93}">
  <ds:schemaRefs>
    <ds:schemaRef ds:uri="http://purl.org/dc/elements/1.1/"/>
    <ds:schemaRef ds:uri="http://schemas.microsoft.com/office/2006/metadata/properties"/>
    <ds:schemaRef ds:uri="ca0486df-58f0-4706-a05c-5f1c4a3b86d0"/>
    <ds:schemaRef ds:uri="8a6110d5-540e-434f-ac1d-5c8106568431"/>
    <ds:schemaRef ds:uri="http://schemas.microsoft.com/office/2006/documentManagement/types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CF92C9D9-5F83-48E1-8AD6-0C78ABC5018F}">
  <ds:schemaRefs>
    <ds:schemaRef ds:uri="8a6110d5-540e-434f-ac1d-5c8106568431"/>
    <ds:schemaRef ds:uri="ca0486df-58f0-4706-a05c-5f1c4a3b86d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8C4BCCA-2CFB-4F58-B7D6-B21CD43F200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929</Words>
  <Application>Microsoft Office PowerPoint</Application>
  <PresentationFormat>On-screen Show (16:9)</PresentationFormat>
  <Paragraphs>134</Paragraphs>
  <Slides>11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21" baseType="lpstr">
      <vt:lpstr>Montserrat Medium</vt:lpstr>
      <vt:lpstr>Montserrat ExtraBold</vt:lpstr>
      <vt:lpstr>Arial,Sans-Serif</vt:lpstr>
      <vt:lpstr>Arial</vt:lpstr>
      <vt:lpstr>Montserrat</vt:lpstr>
      <vt:lpstr>Symbol</vt:lpstr>
      <vt:lpstr>Montserrat </vt:lpstr>
      <vt:lpstr>Calibri</vt:lpstr>
      <vt:lpstr>Montserrat   </vt:lpstr>
      <vt:lpstr>Futuristic Background by Slidesgo</vt:lpstr>
      <vt:lpstr>NoteGram</vt:lpstr>
      <vt:lpstr>Descrição do projeto</vt:lpstr>
      <vt:lpstr>Descrição do projeto</vt:lpstr>
      <vt:lpstr>Moodle</vt:lpstr>
      <vt:lpstr>Resultados do Inquérito</vt:lpstr>
      <vt:lpstr>Personas  </vt:lpstr>
      <vt:lpstr>Activity Scenarios</vt:lpstr>
      <vt:lpstr>Ações</vt:lpstr>
      <vt:lpstr>Funcionalidades e tarefas</vt:lpstr>
      <vt:lpstr>Requisitos de utilização</vt:lpstr>
      <vt:lpstr>Obrigado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FUTURISTIC</dc:title>
  <dc:creator>Monica Araujo</dc:creator>
  <cp:lastModifiedBy>Mónica Azevedo Araújo</cp:lastModifiedBy>
  <cp:revision>2</cp:revision>
  <dcterms:modified xsi:type="dcterms:W3CDTF">2022-12-04T21:05:35Z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0x010100727C71EE02B5C447B422ABD4525C94B2</vt:lpwstr>
  </property>
</Properties>
</file>